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tiff" ContentType="image/tif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5"/>
  </p:notesMasterIdLst>
  <p:sldIdLst>
    <p:sldId id="270" r:id="rId2"/>
    <p:sldId id="347" r:id="rId3"/>
    <p:sldId id="262" r:id="rId4"/>
    <p:sldId id="263" r:id="rId5"/>
    <p:sldId id="264" r:id="rId6"/>
    <p:sldId id="265" r:id="rId7"/>
    <p:sldId id="266" r:id="rId8"/>
    <p:sldId id="267" r:id="rId9"/>
    <p:sldId id="268" r:id="rId10"/>
    <p:sldId id="269" r:id="rId11"/>
    <p:sldId id="272" r:id="rId12"/>
    <p:sldId id="273" r:id="rId13"/>
    <p:sldId id="274" r:id="rId14"/>
    <p:sldId id="275" r:id="rId15"/>
    <p:sldId id="276" r:id="rId16"/>
    <p:sldId id="277" r:id="rId17"/>
    <p:sldId id="278" r:id="rId18"/>
    <p:sldId id="279" r:id="rId19"/>
    <p:sldId id="280" r:id="rId20"/>
    <p:sldId id="346" r:id="rId21"/>
    <p:sldId id="281" r:id="rId22"/>
    <p:sldId id="283" r:id="rId23"/>
    <p:sldId id="284" r:id="rId24"/>
    <p:sldId id="285" r:id="rId25"/>
    <p:sldId id="286" r:id="rId26"/>
    <p:sldId id="287" r:id="rId27"/>
    <p:sldId id="288" r:id="rId28"/>
    <p:sldId id="289" r:id="rId29"/>
    <p:sldId id="290" r:id="rId30"/>
    <p:sldId id="291" r:id="rId31"/>
    <p:sldId id="292"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17" r:id="rId56"/>
    <p:sldId id="318" r:id="rId57"/>
    <p:sldId id="319" r:id="rId58"/>
    <p:sldId id="320" r:id="rId59"/>
    <p:sldId id="345" r:id="rId60"/>
    <p:sldId id="321" r:id="rId61"/>
    <p:sldId id="322" r:id="rId62"/>
    <p:sldId id="323" r:id="rId63"/>
    <p:sldId id="324" r:id="rId64"/>
    <p:sldId id="325" r:id="rId65"/>
    <p:sldId id="326" r:id="rId66"/>
    <p:sldId id="327" r:id="rId67"/>
    <p:sldId id="328" r:id="rId68"/>
    <p:sldId id="329" r:id="rId69"/>
    <p:sldId id="330" r:id="rId70"/>
    <p:sldId id="331" r:id="rId71"/>
    <p:sldId id="344" r:id="rId72"/>
    <p:sldId id="332" r:id="rId73"/>
    <p:sldId id="333" r:id="rId74"/>
    <p:sldId id="334" r:id="rId75"/>
    <p:sldId id="335" r:id="rId76"/>
    <p:sldId id="336" r:id="rId77"/>
    <p:sldId id="337" r:id="rId78"/>
    <p:sldId id="338" r:id="rId79"/>
    <p:sldId id="339" r:id="rId80"/>
    <p:sldId id="340" r:id="rId81"/>
    <p:sldId id="341" r:id="rId82"/>
    <p:sldId id="342" r:id="rId83"/>
    <p:sldId id="343" r:id="rId84"/>
  </p:sldIdLst>
  <p:sldSz cx="9144000" cy="6858000" type="screen4x3"/>
  <p:notesSz cx="6858000" cy="9144000"/>
  <p:custDataLst>
    <p:tags r:id="rId86"/>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28" autoAdjust="0"/>
    <p:restoredTop sz="94660"/>
  </p:normalViewPr>
  <p:slideViewPr>
    <p:cSldViewPr>
      <p:cViewPr varScale="1">
        <p:scale>
          <a:sx n="65" d="100"/>
          <a:sy n="65" d="100"/>
        </p:scale>
        <p:origin x="-172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47CCC8-1B50-4B73-A77B-46DBA49870A8}" type="datetimeFigureOut">
              <a:rPr lang="tr-TR" smtClean="0"/>
              <a:pPr/>
              <a:t>21.01.2016</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73304B-81E9-45AC-B497-75C8E6846D24}" type="slidenum">
              <a:rPr lang="tr-TR" smtClean="0"/>
              <a:pPr/>
              <a:t>‹#›</a:t>
            </a:fld>
            <a:endParaRPr lang="tr-TR"/>
          </a:p>
        </p:txBody>
      </p:sp>
    </p:spTree>
    <p:extLst>
      <p:ext uri="{BB962C8B-B14F-4D97-AF65-F5344CB8AC3E}">
        <p14:creationId xmlns:p14="http://schemas.microsoft.com/office/powerpoint/2010/main" xmlns="" val="2377596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B7A21CA-CB5C-4FC4-B1E9-206350B4E8CF}" type="datetime1">
              <a:rPr lang="tr-TR" smtClean="0"/>
              <a:pPr/>
              <a:t>21.01.2016</a:t>
            </a:fld>
            <a:endParaRPr lang="tr-TR"/>
          </a:p>
        </p:txBody>
      </p:sp>
      <p:sp>
        <p:nvSpPr>
          <p:cNvPr id="20" name="Footer Placeholder 19"/>
          <p:cNvSpPr>
            <a:spLocks noGrp="1"/>
          </p:cNvSpPr>
          <p:nvPr>
            <p:ph type="ftr" sz="quarter" idx="11"/>
          </p:nvPr>
        </p:nvSpPr>
        <p:spPr/>
        <p:txBody>
          <a:bodyPr/>
          <a:lstStyle>
            <a:extLst/>
          </a:lstStyle>
          <a:p>
            <a:endParaRPr lang="tr-TR"/>
          </a:p>
        </p:txBody>
      </p:sp>
      <p:sp>
        <p:nvSpPr>
          <p:cNvPr id="10" name="Slide Number Placeholder 9"/>
          <p:cNvSpPr>
            <a:spLocks noGrp="1"/>
          </p:cNvSpPr>
          <p:nvPr>
            <p:ph type="sldNum" sz="quarter" idx="12"/>
          </p:nvPr>
        </p:nvSpPr>
        <p:spPr/>
        <p:txBody>
          <a:bodyPr/>
          <a:lstStyle>
            <a:extLst/>
          </a:lstStyle>
          <a:p>
            <a:fld id="{C4835535-E8C5-44D4-9B98-2ABFE0F7BE58}" type="slidenum">
              <a:rPr lang="tr-TR" smtClean="0"/>
              <a:pPr/>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823226-2F2D-4DA4-9744-4D609FF4D618}" type="datetime1">
              <a:rPr lang="tr-TR" smtClean="0"/>
              <a:pPr/>
              <a:t>21.01.2016</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C4835535-E8C5-44D4-9B98-2ABFE0F7BE5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AAB3CB-DBF5-451D-BFFE-7B477402DDF2}" type="datetime1">
              <a:rPr lang="tr-TR" smtClean="0"/>
              <a:pPr/>
              <a:t>21.01.2016</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C4835535-E8C5-44D4-9B98-2ABFE0F7BE5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B7570A-1518-448B-8764-526CDD6EC9D4}" type="datetime1">
              <a:rPr lang="tr-TR" smtClean="0"/>
              <a:pPr/>
              <a:t>21.01.2016</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C4835535-E8C5-44D4-9B98-2ABFE0F7BE5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E1CA734-E05D-4DB3-AA59-163E12DEA212}" type="datetime1">
              <a:rPr lang="tr-TR" smtClean="0"/>
              <a:pPr/>
              <a:t>21.01.2016</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C4835535-E8C5-44D4-9B98-2ABFE0F7BE58}" type="slidenum">
              <a:rPr lang="tr-TR" smtClean="0"/>
              <a:pPr/>
              <a:t>‹#›</a:t>
            </a:fld>
            <a:endParaRPr lang="tr-T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67BBC5-C244-4566-82F7-FCED932CA45E}" type="datetime1">
              <a:rPr lang="tr-TR" smtClean="0"/>
              <a:pPr/>
              <a:t>21.01.2016</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C4835535-E8C5-44D4-9B98-2ABFE0F7BE5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7CB654E-0A0D-4D67-BC17-2EEED8BE9012}" type="datetime1">
              <a:rPr lang="tr-TR" smtClean="0"/>
              <a:pPr/>
              <a:t>21.01.2016</a:t>
            </a:fld>
            <a:endParaRPr lang="tr-TR"/>
          </a:p>
        </p:txBody>
      </p:sp>
      <p:sp>
        <p:nvSpPr>
          <p:cNvPr id="8" name="Footer Placeholder 7"/>
          <p:cNvSpPr>
            <a:spLocks noGrp="1"/>
          </p:cNvSpPr>
          <p:nvPr>
            <p:ph type="ftr" sz="quarter" idx="11"/>
          </p:nvPr>
        </p:nvSpPr>
        <p:spPr/>
        <p:txBody>
          <a:bodyPr/>
          <a:lstStyle>
            <a:extLst/>
          </a:lstStyle>
          <a:p>
            <a:endParaRPr lang="tr-TR"/>
          </a:p>
        </p:txBody>
      </p:sp>
      <p:sp>
        <p:nvSpPr>
          <p:cNvPr id="9" name="Slide Number Placeholder 8"/>
          <p:cNvSpPr>
            <a:spLocks noGrp="1"/>
          </p:cNvSpPr>
          <p:nvPr>
            <p:ph type="sldNum" sz="quarter" idx="12"/>
          </p:nvPr>
        </p:nvSpPr>
        <p:spPr/>
        <p:txBody>
          <a:bodyPr/>
          <a:lstStyle>
            <a:extLst/>
          </a:lstStyle>
          <a:p>
            <a:fld id="{C4835535-E8C5-44D4-9B98-2ABFE0F7BE5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5A4701E-392F-4670-B0A3-CBF1B590F68E}" type="datetime1">
              <a:rPr lang="tr-TR" smtClean="0"/>
              <a:pPr/>
              <a:t>21.01.2016</a:t>
            </a:fld>
            <a:endParaRPr lang="tr-TR"/>
          </a:p>
        </p:txBody>
      </p:sp>
      <p:sp>
        <p:nvSpPr>
          <p:cNvPr id="4" name="Footer Placeholder 3"/>
          <p:cNvSpPr>
            <a:spLocks noGrp="1"/>
          </p:cNvSpPr>
          <p:nvPr>
            <p:ph type="ftr" sz="quarter" idx="11"/>
          </p:nvPr>
        </p:nvSpPr>
        <p:spPr/>
        <p:txBody>
          <a:bodyPr/>
          <a:lstStyle>
            <a:extLst/>
          </a:lstStyle>
          <a:p>
            <a:endParaRPr lang="tr-TR"/>
          </a:p>
        </p:txBody>
      </p:sp>
      <p:sp>
        <p:nvSpPr>
          <p:cNvPr id="5" name="Slide Number Placeholder 4"/>
          <p:cNvSpPr>
            <a:spLocks noGrp="1"/>
          </p:cNvSpPr>
          <p:nvPr>
            <p:ph type="sldNum" sz="quarter" idx="12"/>
          </p:nvPr>
        </p:nvSpPr>
        <p:spPr/>
        <p:txBody>
          <a:bodyPr/>
          <a:lstStyle>
            <a:extLst/>
          </a:lstStyle>
          <a:p>
            <a:fld id="{C4835535-E8C5-44D4-9B98-2ABFE0F7BE5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3661967-5A01-4E5E-B7C2-72CF5A8A1886}" type="datetime1">
              <a:rPr lang="tr-TR" smtClean="0"/>
              <a:pPr/>
              <a:t>21.01.2016</a:t>
            </a:fld>
            <a:endParaRPr lang="tr-TR"/>
          </a:p>
        </p:txBody>
      </p:sp>
      <p:sp>
        <p:nvSpPr>
          <p:cNvPr id="3" name="Footer Placeholder 2"/>
          <p:cNvSpPr>
            <a:spLocks noGrp="1"/>
          </p:cNvSpPr>
          <p:nvPr>
            <p:ph type="ftr" sz="quarter" idx="11"/>
          </p:nvPr>
        </p:nvSpPr>
        <p:spPr/>
        <p:txBody>
          <a:bodyPr/>
          <a:lstStyle>
            <a:extLst/>
          </a:lstStyle>
          <a:p>
            <a:endParaRPr lang="tr-TR"/>
          </a:p>
        </p:txBody>
      </p:sp>
      <p:sp>
        <p:nvSpPr>
          <p:cNvPr id="4" name="Slide Number Placeholder 3"/>
          <p:cNvSpPr>
            <a:spLocks noGrp="1"/>
          </p:cNvSpPr>
          <p:nvPr>
            <p:ph type="sldNum" sz="quarter" idx="12"/>
          </p:nvPr>
        </p:nvSpPr>
        <p:spPr/>
        <p:txBody>
          <a:bodyPr/>
          <a:lstStyle>
            <a:extLst/>
          </a:lstStyle>
          <a:p>
            <a:fld id="{C4835535-E8C5-44D4-9B98-2ABFE0F7BE58}" type="slidenum">
              <a:rPr lang="tr-TR" smtClean="0"/>
              <a:pPr/>
              <a:t>‹#›</a:t>
            </a:fld>
            <a:endParaRPr lang="tr-T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43EA33F-B909-4FA0-9283-F4A0B22BD492}" type="datetime1">
              <a:rPr lang="tr-TR" smtClean="0"/>
              <a:pPr/>
              <a:t>21.01.2016</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C4835535-E8C5-44D4-9B98-2ABFE0F7BE5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D5A6DB9-66F6-4D05-BFAC-5DB867AFED8F}" type="datetime1">
              <a:rPr lang="tr-TR" smtClean="0"/>
              <a:pPr/>
              <a:t>21.01.2016</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C4835535-E8C5-44D4-9B98-2ABFE0F7BE58}" type="slidenum">
              <a:rPr lang="tr-TR" smtClean="0"/>
              <a:pPr/>
              <a:t>‹#›</a:t>
            </a:fld>
            <a:endParaRPr lang="tr-T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E723AB1-BB99-41CC-8442-19078A040E71}" type="datetime1">
              <a:rPr lang="tr-TR" smtClean="0"/>
              <a:pPr/>
              <a:t>21.01.2016</a:t>
            </a:fld>
            <a:endParaRPr lang="tr-T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4835535-E8C5-44D4-9B98-2ABFE0F7BE58}" type="slidenum">
              <a:rPr lang="tr-TR" smtClean="0"/>
              <a:pPr/>
              <a:t>‹#›</a:t>
            </a:fld>
            <a:endParaRPr lang="tr-T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990600" y="762000"/>
            <a:ext cx="7696200" cy="4876800"/>
          </a:xfrm>
        </p:spPr>
        <p:txBody>
          <a:bodyPr>
            <a:normAutofit fontScale="90000"/>
          </a:bodyPr>
          <a:lstStyle/>
          <a:p>
            <a:pPr algn="r"/>
            <a:r>
              <a:rPr lang="tr-TR" sz="4800" b="1" dirty="0" smtClean="0"/>
              <a:t/>
            </a:r>
            <a:br>
              <a:rPr lang="tr-TR" sz="4800" b="1" dirty="0" smtClean="0"/>
            </a:br>
            <a:r>
              <a:rPr lang="tr-TR" sz="4800" b="1" dirty="0"/>
              <a:t/>
            </a:r>
            <a:br>
              <a:rPr lang="tr-TR" sz="4800" b="1" dirty="0"/>
            </a:br>
            <a:r>
              <a:rPr lang="tr-TR" sz="4800" b="1" dirty="0" smtClean="0"/>
              <a:t/>
            </a:r>
            <a:br>
              <a:rPr lang="tr-TR" sz="4800" b="1" dirty="0" smtClean="0"/>
            </a:br>
            <a:r>
              <a:rPr lang="tr-TR" sz="4800" b="1" dirty="0" smtClean="0"/>
              <a:t>KTMÜ </a:t>
            </a:r>
            <a:r>
              <a:rPr lang="tr-TR" sz="4800" b="1" dirty="0"/>
              <a:t>ARAMA </a:t>
            </a:r>
            <a:r>
              <a:rPr lang="tr-TR" sz="4800" b="1" dirty="0" smtClean="0"/>
              <a:t>KONFERANSI</a:t>
            </a:r>
            <a:br>
              <a:rPr lang="tr-TR" sz="4800" b="1" dirty="0" smtClean="0"/>
            </a:br>
            <a:r>
              <a:rPr lang="tr-TR" sz="3600" b="1" dirty="0" smtClean="0">
                <a:solidFill>
                  <a:srgbClr val="FF0000"/>
                </a:solidFill>
              </a:rPr>
              <a:t> ÇALIŞMA GRUPLARI SUNUMLARI</a:t>
            </a:r>
            <a:r>
              <a:rPr lang="tr-TR" sz="3600" b="1" dirty="0" smtClean="0"/>
              <a:t/>
            </a:r>
            <a:br>
              <a:rPr lang="tr-TR" sz="3600" b="1" dirty="0" smtClean="0"/>
            </a:br>
            <a:r>
              <a:rPr lang="tr-TR" sz="3600" b="1" dirty="0"/>
              <a:t/>
            </a:r>
            <a:br>
              <a:rPr lang="tr-TR" sz="3600" b="1" dirty="0"/>
            </a:br>
            <a:r>
              <a:rPr lang="tr-TR" sz="2000" b="1" dirty="0" smtClean="0"/>
              <a:t>Tarih: 20 Ocak 2016 Saat, 10:00</a:t>
            </a:r>
            <a:br>
              <a:rPr lang="tr-TR" sz="2000" b="1" dirty="0" smtClean="0"/>
            </a:br>
            <a:r>
              <a:rPr lang="tr-TR" sz="2000" b="1" dirty="0" smtClean="0"/>
              <a:t>Yer: KTMÜ Sosyal Tesisler</a:t>
            </a:r>
            <a:endParaRPr lang="tr-TR" sz="2000" b="1" dirty="0"/>
          </a:p>
        </p:txBody>
      </p:sp>
      <p:pic>
        <p:nvPicPr>
          <p:cNvPr id="4" name="Picture 2" descr="http://manas.edu.kg/logo/20yil.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91000" y="1143000"/>
            <a:ext cx="1433266"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78325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7772400" cy="609600"/>
          </a:xfrm>
        </p:spPr>
        <p:txBody>
          <a:bodyPr>
            <a:noAutofit/>
          </a:bodyPr>
          <a:lstStyle/>
          <a:p>
            <a:r>
              <a:rPr lang="tr-TR" sz="2000" b="1" dirty="0">
                <a:solidFill>
                  <a:srgbClr val="FF0000"/>
                </a:solidFill>
              </a:rPr>
              <a:t>KALİTE GELİŞTİRME VE AKREDİTASYON </a:t>
            </a:r>
            <a:r>
              <a:rPr lang="tr-TR" sz="2000" b="1" dirty="0" smtClean="0">
                <a:solidFill>
                  <a:srgbClr val="FF0000"/>
                </a:solidFill>
              </a:rPr>
              <a:t>GRUBU</a:t>
            </a:r>
            <a:br>
              <a:rPr lang="tr-TR" sz="2000" b="1" dirty="0" smtClean="0">
                <a:solidFill>
                  <a:srgbClr val="FF0000"/>
                </a:solidFill>
              </a:rPr>
            </a:br>
            <a:r>
              <a:rPr lang="tr-TR" sz="2000" b="1" dirty="0" smtClean="0">
                <a:solidFill>
                  <a:srgbClr val="FF0000"/>
                </a:solidFill>
              </a:rPr>
              <a:t>Kalite İyileştirme Alanları</a:t>
            </a:r>
            <a:endParaRPr lang="tr-TR" sz="2000" dirty="0">
              <a:solidFill>
                <a:srgbClr val="FF0000"/>
              </a:solidFill>
            </a:endParaRPr>
          </a:p>
        </p:txBody>
      </p:sp>
      <p:sp>
        <p:nvSpPr>
          <p:cNvPr id="1025" name="Rectangle 1"/>
          <p:cNvSpPr>
            <a:spLocks noChangeArrowheads="1"/>
          </p:cNvSpPr>
          <p:nvPr/>
        </p:nvSpPr>
        <p:spPr bwMode="auto">
          <a:xfrm>
            <a:off x="1295400" y="1066800"/>
            <a:ext cx="29718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r>
              <a:rPr lang="tr-TR" sz="2000" b="1" dirty="0" smtClean="0">
                <a:latin typeface="Calibri" pitchFamily="34" charset="0"/>
              </a:rPr>
              <a:t>Çalışma Grubu</a:t>
            </a:r>
          </a:p>
          <a:p>
            <a:pPr marL="457200" indent="-457200">
              <a:buFont typeface="+mj-lt"/>
              <a:buAutoNum type="arabicPeriod"/>
            </a:pPr>
            <a:r>
              <a:rPr lang="en-US" sz="2000" dirty="0" smtClean="0">
                <a:latin typeface="Calibri" pitchFamily="34" charset="0"/>
              </a:rPr>
              <a:t>Ali </a:t>
            </a:r>
            <a:r>
              <a:rPr lang="en-US" sz="2000" dirty="0" err="1" smtClean="0">
                <a:latin typeface="Calibri" pitchFamily="34" charset="0"/>
              </a:rPr>
              <a:t>İrfan</a:t>
            </a:r>
            <a:r>
              <a:rPr lang="en-US" sz="2000" dirty="0" smtClean="0">
                <a:latin typeface="Calibri" pitchFamily="34" charset="0"/>
              </a:rPr>
              <a:t> </a:t>
            </a:r>
            <a:r>
              <a:rPr lang="en-US" sz="2000" dirty="0" err="1" smtClean="0">
                <a:latin typeface="Calibri" pitchFamily="34" charset="0"/>
              </a:rPr>
              <a:t>İlbaş</a:t>
            </a:r>
            <a:endParaRPr lang="tr-TR" sz="2000" dirty="0" smtClean="0">
              <a:latin typeface="Calibri" pitchFamily="34" charset="0"/>
            </a:endParaRPr>
          </a:p>
          <a:p>
            <a:pPr marL="457200" indent="-457200">
              <a:buFont typeface="+mj-lt"/>
              <a:buAutoNum type="arabicPeriod"/>
            </a:pPr>
            <a:r>
              <a:rPr lang="en-US" sz="2000" dirty="0" err="1" smtClean="0">
                <a:latin typeface="Calibri" pitchFamily="34" charset="0"/>
              </a:rPr>
              <a:t>Hayati</a:t>
            </a:r>
            <a:r>
              <a:rPr lang="en-US" sz="2000" dirty="0" smtClean="0">
                <a:latin typeface="Calibri" pitchFamily="34" charset="0"/>
              </a:rPr>
              <a:t> </a:t>
            </a:r>
            <a:r>
              <a:rPr lang="en-US" sz="2000" dirty="0" err="1" smtClean="0">
                <a:latin typeface="Calibri" pitchFamily="34" charset="0"/>
              </a:rPr>
              <a:t>Beşirli</a:t>
            </a:r>
            <a:endParaRPr lang="tr-TR" sz="2000" dirty="0" smtClean="0">
              <a:latin typeface="Calibri" pitchFamily="34" charset="0"/>
            </a:endParaRPr>
          </a:p>
          <a:p>
            <a:pPr marL="457200" indent="-457200">
              <a:buFont typeface="+mj-lt"/>
              <a:buAutoNum type="arabicPeriod"/>
            </a:pPr>
            <a:r>
              <a:rPr lang="en-US" sz="2000" dirty="0" err="1" smtClean="0">
                <a:latin typeface="Calibri" pitchFamily="34" charset="0"/>
              </a:rPr>
              <a:t>Vehbi</a:t>
            </a:r>
            <a:r>
              <a:rPr lang="en-US" sz="2000" dirty="0" smtClean="0">
                <a:latin typeface="Calibri" pitchFamily="34" charset="0"/>
              </a:rPr>
              <a:t> </a:t>
            </a:r>
            <a:r>
              <a:rPr lang="en-US" sz="2000" dirty="0" err="1" smtClean="0">
                <a:latin typeface="Calibri" pitchFamily="34" charset="0"/>
              </a:rPr>
              <a:t>Başkapan</a:t>
            </a:r>
            <a:endParaRPr lang="tr-TR" sz="2000" dirty="0" smtClean="0">
              <a:latin typeface="Calibri" pitchFamily="34" charset="0"/>
            </a:endParaRPr>
          </a:p>
          <a:p>
            <a:pPr marL="457200" indent="-457200">
              <a:buFont typeface="+mj-lt"/>
              <a:buAutoNum type="arabicPeriod"/>
            </a:pPr>
            <a:r>
              <a:rPr lang="en-US" sz="2000" dirty="0" smtClean="0">
                <a:latin typeface="Calibri" pitchFamily="34" charset="0"/>
              </a:rPr>
              <a:t>Mustafa </a:t>
            </a:r>
            <a:r>
              <a:rPr lang="en-US" sz="2000" dirty="0" err="1" smtClean="0">
                <a:latin typeface="Calibri" pitchFamily="34" charset="0"/>
              </a:rPr>
              <a:t>Ceviz</a:t>
            </a:r>
            <a:endParaRPr lang="tr-TR" sz="2000" dirty="0" smtClean="0">
              <a:latin typeface="Calibri" pitchFamily="34" charset="0"/>
            </a:endParaRPr>
          </a:p>
          <a:p>
            <a:pPr marL="457200" indent="-457200">
              <a:buFont typeface="+mj-lt"/>
              <a:buAutoNum type="arabicPeriod"/>
            </a:pPr>
            <a:r>
              <a:rPr lang="en-US" sz="2000" dirty="0" err="1" smtClean="0">
                <a:latin typeface="Calibri" pitchFamily="34" charset="0"/>
              </a:rPr>
              <a:t>Şenol</a:t>
            </a:r>
            <a:r>
              <a:rPr lang="en-US" sz="2000" dirty="0" smtClean="0">
                <a:latin typeface="Calibri" pitchFamily="34" charset="0"/>
              </a:rPr>
              <a:t> </a:t>
            </a:r>
            <a:r>
              <a:rPr lang="en-US" sz="2000" dirty="0" err="1" smtClean="0">
                <a:latin typeface="Calibri" pitchFamily="34" charset="0"/>
              </a:rPr>
              <a:t>Çavuş</a:t>
            </a:r>
            <a:endParaRPr lang="tr-TR" sz="2000" dirty="0" smtClean="0">
              <a:latin typeface="Calibri" pitchFamily="34" charset="0"/>
            </a:endParaRPr>
          </a:p>
          <a:p>
            <a:pPr marL="457200" indent="-457200">
              <a:buFont typeface="+mj-lt"/>
              <a:buAutoNum type="arabicPeriod"/>
            </a:pPr>
            <a:r>
              <a:rPr lang="en-US" sz="2000" dirty="0" smtClean="0">
                <a:latin typeface="Calibri" pitchFamily="34" charset="0"/>
              </a:rPr>
              <a:t>Mehmet </a:t>
            </a:r>
            <a:r>
              <a:rPr lang="en-US" sz="2000" dirty="0" err="1" smtClean="0">
                <a:latin typeface="Calibri" pitchFamily="34" charset="0"/>
              </a:rPr>
              <a:t>Karadeniz</a:t>
            </a:r>
            <a:endParaRPr lang="tr-TR" sz="2000" dirty="0" smtClean="0">
              <a:latin typeface="Calibri" pitchFamily="34" charset="0"/>
            </a:endParaRPr>
          </a:p>
          <a:p>
            <a:pPr marL="457200" indent="-457200">
              <a:buFont typeface="+mj-lt"/>
              <a:buAutoNum type="arabicPeriod"/>
            </a:pPr>
            <a:r>
              <a:rPr lang="en-US" sz="2000" dirty="0" err="1" smtClean="0">
                <a:latin typeface="Calibri" pitchFamily="34" charset="0"/>
              </a:rPr>
              <a:t>Erdem</a:t>
            </a:r>
            <a:r>
              <a:rPr lang="en-US" sz="2000" dirty="0" smtClean="0">
                <a:latin typeface="Calibri" pitchFamily="34" charset="0"/>
              </a:rPr>
              <a:t> </a:t>
            </a:r>
            <a:r>
              <a:rPr lang="en-US" sz="2000" dirty="0" err="1" smtClean="0">
                <a:latin typeface="Calibri" pitchFamily="34" charset="0"/>
              </a:rPr>
              <a:t>Ekinci</a:t>
            </a:r>
            <a:endParaRPr lang="tr-TR" sz="2000" dirty="0" smtClean="0">
              <a:latin typeface="Calibri" pitchFamily="34" charset="0"/>
            </a:endParaRPr>
          </a:p>
          <a:p>
            <a:pPr marL="457200" indent="-457200">
              <a:buFont typeface="+mj-lt"/>
              <a:buAutoNum type="arabicPeriod"/>
            </a:pPr>
            <a:r>
              <a:rPr lang="en-US" sz="2000" dirty="0" err="1" smtClean="0">
                <a:latin typeface="Calibri" pitchFamily="34" charset="0"/>
              </a:rPr>
              <a:t>Burul</a:t>
            </a:r>
            <a:r>
              <a:rPr lang="en-US" sz="2000" dirty="0" smtClean="0">
                <a:latin typeface="Calibri" pitchFamily="34" charset="0"/>
              </a:rPr>
              <a:t> </a:t>
            </a:r>
            <a:r>
              <a:rPr lang="en-US" sz="2000" dirty="0" err="1" smtClean="0">
                <a:latin typeface="Calibri" pitchFamily="34" charset="0"/>
              </a:rPr>
              <a:t>Sagınbayeva</a:t>
            </a:r>
            <a:endParaRPr lang="tr-TR" sz="2000" dirty="0" smtClean="0">
              <a:latin typeface="Calibri" pitchFamily="34" charset="0"/>
            </a:endParaRPr>
          </a:p>
          <a:p>
            <a:pPr marL="457200" indent="-457200">
              <a:buFont typeface="+mj-lt"/>
              <a:buAutoNum type="arabicPeriod"/>
            </a:pPr>
            <a:r>
              <a:rPr lang="en-US" sz="2000" dirty="0" smtClean="0">
                <a:latin typeface="Calibri" pitchFamily="34" charset="0"/>
              </a:rPr>
              <a:t>Yusuf </a:t>
            </a:r>
            <a:r>
              <a:rPr lang="en-US" sz="2000" dirty="0" err="1" smtClean="0">
                <a:latin typeface="Calibri" pitchFamily="34" charset="0"/>
              </a:rPr>
              <a:t>Doğan</a:t>
            </a:r>
            <a:endParaRPr lang="tr-TR" sz="2000" dirty="0" smtClean="0">
              <a:latin typeface="Calibri" pitchFamily="34" charset="0"/>
            </a:endParaRPr>
          </a:p>
          <a:p>
            <a:pPr marL="457200" indent="-457200">
              <a:buFont typeface="+mj-lt"/>
              <a:buAutoNum type="arabicPeriod"/>
            </a:pPr>
            <a:r>
              <a:rPr lang="en-US" sz="2000" dirty="0" err="1" smtClean="0">
                <a:latin typeface="Calibri" pitchFamily="34" charset="0"/>
              </a:rPr>
              <a:t>Baktıbek</a:t>
            </a:r>
            <a:r>
              <a:rPr lang="en-US" sz="2000" dirty="0" smtClean="0">
                <a:latin typeface="Calibri" pitchFamily="34" charset="0"/>
              </a:rPr>
              <a:t> </a:t>
            </a:r>
            <a:r>
              <a:rPr lang="en-US" sz="2000" dirty="0" err="1" smtClean="0">
                <a:latin typeface="Calibri" pitchFamily="34" charset="0"/>
              </a:rPr>
              <a:t>İsakov</a:t>
            </a:r>
            <a:endParaRPr lang="tr-TR" sz="2000" dirty="0" smtClean="0">
              <a:latin typeface="Calibri" pitchFamily="34" charset="0"/>
            </a:endParaRPr>
          </a:p>
          <a:p>
            <a:pPr marL="457200" indent="-457200">
              <a:buAutoNum type="arabicPeriod"/>
            </a:pPr>
            <a:r>
              <a:rPr lang="en-US" sz="2000" dirty="0" err="1" smtClean="0">
                <a:latin typeface="Calibri" pitchFamily="34" charset="0"/>
              </a:rPr>
              <a:t>Meerim</a:t>
            </a:r>
            <a:r>
              <a:rPr lang="en-US" sz="2000" dirty="0" smtClean="0">
                <a:latin typeface="Calibri" pitchFamily="34" charset="0"/>
              </a:rPr>
              <a:t> </a:t>
            </a:r>
            <a:r>
              <a:rPr lang="en-US" sz="2000" dirty="0" err="1" smtClean="0">
                <a:latin typeface="Calibri" pitchFamily="34" charset="0"/>
              </a:rPr>
              <a:t>Uuçbek</a:t>
            </a:r>
            <a:r>
              <a:rPr lang="en-US" sz="2000" dirty="0" smtClean="0">
                <a:latin typeface="Calibri" pitchFamily="34" charset="0"/>
              </a:rPr>
              <a:t> </a:t>
            </a:r>
            <a:r>
              <a:rPr lang="en-US" sz="2000" dirty="0" err="1" smtClean="0">
                <a:latin typeface="Calibri" pitchFamily="34" charset="0"/>
              </a:rPr>
              <a:t>Kızı</a:t>
            </a:r>
            <a:endParaRPr lang="tr-TR" sz="2000" dirty="0">
              <a:latin typeface="Calibri" pitchFamily="34" charset="0"/>
            </a:endParaRPr>
          </a:p>
        </p:txBody>
      </p:sp>
      <p:sp>
        <p:nvSpPr>
          <p:cNvPr id="4" name="Rectangle 1"/>
          <p:cNvSpPr>
            <a:spLocks noChangeArrowheads="1"/>
          </p:cNvSpPr>
          <p:nvPr/>
        </p:nvSpPr>
        <p:spPr bwMode="auto">
          <a:xfrm>
            <a:off x="4419600" y="1066800"/>
            <a:ext cx="33528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r>
              <a:rPr lang="tr-TR" sz="2000" b="1" dirty="0" smtClean="0">
                <a:latin typeface="Calibri" pitchFamily="34" charset="0"/>
              </a:rPr>
              <a:t>Çekirdek Ekip </a:t>
            </a:r>
          </a:p>
          <a:p>
            <a:pPr marL="457200" indent="-457200">
              <a:buFont typeface="+mj-lt"/>
              <a:buAutoNum type="arabicPeriod"/>
            </a:pPr>
            <a:r>
              <a:rPr lang="en-US" sz="2000" dirty="0" smtClean="0">
                <a:latin typeface="Calibri" pitchFamily="34" charset="0"/>
              </a:rPr>
              <a:t>Ali </a:t>
            </a:r>
            <a:r>
              <a:rPr lang="en-US" sz="2000" dirty="0" err="1" smtClean="0">
                <a:latin typeface="Calibri" pitchFamily="34" charset="0"/>
              </a:rPr>
              <a:t>İrfan</a:t>
            </a:r>
            <a:r>
              <a:rPr lang="en-US" sz="2000" dirty="0" smtClean="0">
                <a:latin typeface="Calibri" pitchFamily="34" charset="0"/>
              </a:rPr>
              <a:t> </a:t>
            </a:r>
            <a:r>
              <a:rPr lang="en-US" sz="2000" dirty="0" err="1" smtClean="0">
                <a:latin typeface="Calibri" pitchFamily="34" charset="0"/>
              </a:rPr>
              <a:t>İlbaş</a:t>
            </a:r>
            <a:endParaRPr lang="tr-TR" sz="2000" dirty="0" smtClean="0">
              <a:latin typeface="Calibri" pitchFamily="34" charset="0"/>
            </a:endParaRPr>
          </a:p>
          <a:p>
            <a:pPr marL="457200" indent="-457200">
              <a:buFont typeface="+mj-lt"/>
              <a:buAutoNum type="arabicPeriod"/>
            </a:pPr>
            <a:r>
              <a:rPr lang="en-US" sz="2000" dirty="0" err="1" smtClean="0">
                <a:latin typeface="Calibri" pitchFamily="34" charset="0"/>
              </a:rPr>
              <a:t>Hayati</a:t>
            </a:r>
            <a:r>
              <a:rPr lang="en-US" sz="2000" dirty="0" smtClean="0">
                <a:latin typeface="Calibri" pitchFamily="34" charset="0"/>
              </a:rPr>
              <a:t> </a:t>
            </a:r>
            <a:r>
              <a:rPr lang="en-US" sz="2000" dirty="0" err="1" smtClean="0">
                <a:latin typeface="Calibri" pitchFamily="34" charset="0"/>
              </a:rPr>
              <a:t>Beşirli</a:t>
            </a:r>
            <a:endParaRPr lang="tr-TR" sz="2000" dirty="0" smtClean="0">
              <a:latin typeface="Calibri" pitchFamily="34" charset="0"/>
            </a:endParaRPr>
          </a:p>
          <a:p>
            <a:pPr marL="457200" indent="-457200">
              <a:buFont typeface="+mj-lt"/>
              <a:buAutoNum type="arabicPeriod"/>
            </a:pPr>
            <a:r>
              <a:rPr lang="en-US" sz="2000" dirty="0" err="1" smtClean="0">
                <a:latin typeface="Calibri" pitchFamily="34" charset="0"/>
              </a:rPr>
              <a:t>Vehbi</a:t>
            </a:r>
            <a:r>
              <a:rPr lang="en-US" sz="2000" dirty="0" smtClean="0">
                <a:latin typeface="Calibri" pitchFamily="34" charset="0"/>
              </a:rPr>
              <a:t> </a:t>
            </a:r>
            <a:r>
              <a:rPr lang="en-US" sz="2000" dirty="0" err="1" smtClean="0">
                <a:latin typeface="Calibri" pitchFamily="34" charset="0"/>
              </a:rPr>
              <a:t>Başkapan</a:t>
            </a:r>
            <a:endParaRPr lang="tr-TR" sz="2000" dirty="0" smtClean="0">
              <a:latin typeface="Calibri" pitchFamily="34" charset="0"/>
            </a:endParaRPr>
          </a:p>
          <a:p>
            <a:pPr marL="457200" indent="-457200">
              <a:buFont typeface="+mj-lt"/>
              <a:buAutoNum type="arabicPeriod"/>
            </a:pPr>
            <a:r>
              <a:rPr lang="en-US" sz="2000" dirty="0" smtClean="0">
                <a:latin typeface="Calibri" pitchFamily="34" charset="0"/>
              </a:rPr>
              <a:t>Mustafa </a:t>
            </a:r>
            <a:r>
              <a:rPr lang="en-US" sz="2000" dirty="0" err="1" smtClean="0">
                <a:latin typeface="Calibri" pitchFamily="34" charset="0"/>
              </a:rPr>
              <a:t>Ceviz</a:t>
            </a:r>
            <a:endParaRPr lang="tr-TR" sz="2000" dirty="0" smtClean="0">
              <a:latin typeface="Calibri" pitchFamily="34" charset="0"/>
            </a:endParaRPr>
          </a:p>
          <a:p>
            <a:pPr marL="457200" indent="-457200">
              <a:buFont typeface="+mj-lt"/>
              <a:buAutoNum type="arabicPeriod"/>
            </a:pPr>
            <a:r>
              <a:rPr lang="en-US" sz="2000" dirty="0" err="1" smtClean="0">
                <a:latin typeface="Calibri" pitchFamily="34" charset="0"/>
              </a:rPr>
              <a:t>Şenol</a:t>
            </a:r>
            <a:r>
              <a:rPr lang="en-US" sz="2000" dirty="0" smtClean="0">
                <a:latin typeface="Calibri" pitchFamily="34" charset="0"/>
              </a:rPr>
              <a:t> </a:t>
            </a:r>
            <a:r>
              <a:rPr lang="en-US" sz="2000" dirty="0" err="1" smtClean="0">
                <a:latin typeface="Calibri" pitchFamily="34" charset="0"/>
              </a:rPr>
              <a:t>Çavuş</a:t>
            </a:r>
            <a:endParaRPr lang="tr-TR" sz="2000" dirty="0" smtClean="0">
              <a:latin typeface="Calibri" pitchFamily="34" charset="0"/>
            </a:endParaRPr>
          </a:p>
        </p:txBody>
      </p:sp>
      <p:sp>
        <p:nvSpPr>
          <p:cNvPr id="5" name="Slide Number Placeholder 4"/>
          <p:cNvSpPr>
            <a:spLocks noGrp="1"/>
          </p:cNvSpPr>
          <p:nvPr>
            <p:ph type="sldNum" sz="quarter" idx="12"/>
          </p:nvPr>
        </p:nvSpPr>
        <p:spPr/>
        <p:txBody>
          <a:bodyPr/>
          <a:lstStyle/>
          <a:p>
            <a:fld id="{C4835535-E8C5-44D4-9B98-2ABFE0F7BE58}" type="slidenum">
              <a:rPr lang="tr-TR" smtClean="0"/>
              <a:pPr/>
              <a:t>10</a:t>
            </a:fld>
            <a:endParaRPr lang="tr-TR" dirty="0"/>
          </a:p>
        </p:txBody>
      </p:sp>
      <p:sp>
        <p:nvSpPr>
          <p:cNvPr id="6" name="Rectangle 1"/>
          <p:cNvSpPr>
            <a:spLocks noChangeArrowheads="1"/>
          </p:cNvSpPr>
          <p:nvPr/>
        </p:nvSpPr>
        <p:spPr bwMode="auto">
          <a:xfrm>
            <a:off x="4419600" y="3429000"/>
            <a:ext cx="42672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Kurulması Önerilen Birimler</a:t>
            </a:r>
          </a:p>
          <a:p>
            <a:pPr marR="0" lvl="0"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Akreditasyon Birimi</a:t>
            </a:r>
            <a:endParaRPr kumimoji="0" lang="tr-TR" sz="2000" b="0" i="0" u="none" strike="noStrike" cap="none" normalizeH="0" baseline="0" dirty="0" smtClean="0">
              <a:ln>
                <a:noFill/>
              </a:ln>
              <a:solidFill>
                <a:schemeClr val="tx1"/>
              </a:solidFill>
              <a:effectLst/>
              <a:latin typeface="Calibri"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Patent Tescili ve Ticarileştirme Birimi</a:t>
            </a:r>
            <a:endParaRPr kumimoji="0" lang="tr-TR" sz="2000" b="0" i="0" u="none" strike="noStrike" cap="none" normalizeH="0" baseline="0" dirty="0" smtClean="0">
              <a:ln>
                <a:noFill/>
              </a:ln>
              <a:solidFill>
                <a:schemeClr val="tx1"/>
              </a:solidFill>
              <a:effectLst/>
              <a:latin typeface="Calibri" pitchFamily="34" charset="0"/>
              <a:cs typeface="Arial" pitchFamily="34" charset="0"/>
            </a:endParaRPr>
          </a:p>
          <a:p>
            <a:pPr marR="0" lvl="0"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Akademik Gelişim Birimi</a:t>
            </a:r>
            <a:endParaRPr kumimoji="0" lang="tr-TR" sz="2000" b="0" i="0" u="none" strike="noStrike" cap="none" normalizeH="0" baseline="0" dirty="0" smtClean="0">
              <a:ln>
                <a:noFill/>
              </a:ln>
              <a:solidFill>
                <a:schemeClr val="tx1"/>
              </a:solidFill>
              <a:effectLst/>
              <a:latin typeface="Calibri" pitchFamily="34" charset="0"/>
              <a:cs typeface="Arial" pitchFamily="34" charset="0"/>
            </a:endParaRPr>
          </a:p>
        </p:txBody>
      </p:sp>
      <p:sp>
        <p:nvSpPr>
          <p:cNvPr id="7" name="Rectangle 1"/>
          <p:cNvSpPr>
            <a:spLocks noChangeArrowheads="1"/>
          </p:cNvSpPr>
          <p:nvPr/>
        </p:nvSpPr>
        <p:spPr bwMode="auto">
          <a:xfrm>
            <a:off x="4419600" y="5029200"/>
            <a:ext cx="29718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fontAlgn="base">
              <a:spcBef>
                <a:spcPct val="0"/>
              </a:spcBef>
              <a:spcAft>
                <a:spcPct val="0"/>
              </a:spcAft>
            </a:pPr>
            <a:r>
              <a:rPr lang="tr-TR" sz="2800" b="1" dirty="0" smtClean="0">
                <a:solidFill>
                  <a:srgbClr val="0070C0"/>
                </a:solidFill>
                <a:latin typeface="Calibri" pitchFamily="34" charset="0"/>
              </a:rPr>
              <a:t>İLGİNİZE TEŞEKKÜRLER…</a:t>
            </a:r>
            <a:endParaRPr lang="tr-TR" sz="2800" b="1" dirty="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990600" y="762000"/>
            <a:ext cx="7696200" cy="4876800"/>
          </a:xfrm>
        </p:spPr>
        <p:txBody>
          <a:bodyPr>
            <a:normAutofit fontScale="90000"/>
          </a:bodyPr>
          <a:lstStyle/>
          <a:p>
            <a:pPr algn="r"/>
            <a:r>
              <a:rPr lang="tr-TR" sz="4800" b="1" dirty="0" smtClean="0"/>
              <a:t/>
            </a:r>
            <a:br>
              <a:rPr lang="tr-TR" sz="4800" b="1" dirty="0" smtClean="0"/>
            </a:br>
            <a:r>
              <a:rPr lang="tr-TR" sz="4800" b="1" dirty="0"/>
              <a:t/>
            </a:r>
            <a:br>
              <a:rPr lang="tr-TR" sz="4800" b="1" dirty="0"/>
            </a:br>
            <a:r>
              <a:rPr lang="tr-TR" sz="4800" b="1" dirty="0" smtClean="0"/>
              <a:t/>
            </a:r>
            <a:br>
              <a:rPr lang="tr-TR" sz="4800" b="1" dirty="0" smtClean="0"/>
            </a:br>
            <a:r>
              <a:rPr lang="tr-TR" sz="4800" b="1" dirty="0" smtClean="0"/>
              <a:t>KTMÜ </a:t>
            </a:r>
            <a:r>
              <a:rPr lang="tr-TR" sz="4800" b="1" dirty="0"/>
              <a:t>ARAMA </a:t>
            </a:r>
            <a:r>
              <a:rPr lang="tr-TR" sz="4800" b="1" dirty="0" smtClean="0"/>
              <a:t>KONFERANSI</a:t>
            </a:r>
            <a:br>
              <a:rPr lang="tr-TR" sz="4800" b="1" dirty="0" smtClean="0"/>
            </a:br>
            <a:r>
              <a:rPr lang="tr-TR" sz="3600" b="1" dirty="0" smtClean="0">
                <a:solidFill>
                  <a:srgbClr val="FF0000"/>
                </a:solidFill>
              </a:rPr>
              <a:t> Eğitim ve Öğretim Çalışma </a:t>
            </a:r>
            <a:r>
              <a:rPr lang="tr-TR" sz="3600" b="1" dirty="0">
                <a:solidFill>
                  <a:srgbClr val="FF0000"/>
                </a:solidFill>
              </a:rPr>
              <a:t>Grubu </a:t>
            </a:r>
            <a:r>
              <a:rPr lang="tr-TR" sz="3600" b="1" dirty="0" smtClean="0"/>
              <a:t/>
            </a:r>
            <a:br>
              <a:rPr lang="tr-TR" sz="3600" b="1" dirty="0" smtClean="0"/>
            </a:br>
            <a:r>
              <a:rPr lang="tr-TR" sz="3600" b="1" dirty="0"/>
              <a:t/>
            </a:r>
            <a:br>
              <a:rPr lang="tr-TR" sz="3600" b="1" dirty="0"/>
            </a:br>
            <a:endParaRPr lang="tr-TR" sz="2000" b="1" dirty="0"/>
          </a:p>
        </p:txBody>
      </p:sp>
      <p:pic>
        <p:nvPicPr>
          <p:cNvPr id="4" name="Picture 2" descr="http://manas.edu.kg/logo/20yil.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91000" y="1143000"/>
            <a:ext cx="1433266"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388452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85800"/>
            <a:ext cx="7620000" cy="5715000"/>
          </a:xfrm>
        </p:spPr>
        <p:txBody>
          <a:bodyPr>
            <a:normAutofit fontScale="85000" lnSpcReduction="20000"/>
          </a:bodyPr>
          <a:lstStyle/>
          <a:p>
            <a:pPr marL="0" indent="0" algn="ctr">
              <a:buNone/>
            </a:pPr>
            <a:r>
              <a:rPr lang="tr-TR" dirty="0" smtClean="0"/>
              <a:t>EĞİTİM-ÖĞRETİM ÇALIŞMA GRUBU</a:t>
            </a:r>
          </a:p>
          <a:p>
            <a:pPr marL="0" indent="0" algn="r">
              <a:buNone/>
            </a:pPr>
            <a:r>
              <a:rPr lang="tr-TR" dirty="0" err="1"/>
              <a:t>Anvarbek</a:t>
            </a:r>
            <a:r>
              <a:rPr lang="tr-TR" dirty="0"/>
              <a:t> </a:t>
            </a:r>
            <a:r>
              <a:rPr lang="tr-TR" dirty="0" err="1" smtClean="0"/>
              <a:t>Mokeev</a:t>
            </a:r>
            <a:endParaRPr lang="tr-TR" dirty="0" smtClean="0"/>
          </a:p>
          <a:p>
            <a:pPr marL="0" indent="0" algn="r">
              <a:buNone/>
            </a:pPr>
            <a:r>
              <a:rPr lang="tr-TR" dirty="0" err="1"/>
              <a:t>Anarkül</a:t>
            </a:r>
            <a:r>
              <a:rPr lang="tr-TR" dirty="0"/>
              <a:t> </a:t>
            </a:r>
            <a:r>
              <a:rPr lang="tr-TR" dirty="0" err="1" smtClean="0"/>
              <a:t>Urdaletova</a:t>
            </a:r>
            <a:endParaRPr lang="tr-TR" dirty="0" smtClean="0"/>
          </a:p>
          <a:p>
            <a:pPr marL="0" indent="0" algn="r">
              <a:buNone/>
            </a:pPr>
            <a:r>
              <a:rPr lang="tr-TR" dirty="0"/>
              <a:t>Tamara </a:t>
            </a:r>
            <a:r>
              <a:rPr lang="tr-TR" dirty="0" err="1" smtClean="0"/>
              <a:t>Karaşeva</a:t>
            </a:r>
            <a:endParaRPr lang="tr-TR" dirty="0" smtClean="0"/>
          </a:p>
          <a:p>
            <a:pPr marL="0" indent="0" algn="r">
              <a:buNone/>
            </a:pPr>
            <a:r>
              <a:rPr lang="tr-TR" dirty="0"/>
              <a:t>Hakan </a:t>
            </a:r>
            <a:r>
              <a:rPr lang="tr-TR" dirty="0" smtClean="0"/>
              <a:t>Dündar</a:t>
            </a:r>
          </a:p>
          <a:p>
            <a:pPr marL="0" indent="0" algn="r">
              <a:buNone/>
            </a:pPr>
            <a:r>
              <a:rPr lang="tr-TR" dirty="0" err="1"/>
              <a:t>Meerim</a:t>
            </a:r>
            <a:r>
              <a:rPr lang="tr-TR" dirty="0"/>
              <a:t> </a:t>
            </a:r>
            <a:r>
              <a:rPr lang="tr-TR" dirty="0" err="1"/>
              <a:t>İmaş</a:t>
            </a:r>
            <a:r>
              <a:rPr lang="tr-TR" dirty="0"/>
              <a:t> </a:t>
            </a:r>
            <a:r>
              <a:rPr lang="tr-TR" dirty="0" smtClean="0"/>
              <a:t>Kızı</a:t>
            </a:r>
          </a:p>
          <a:p>
            <a:pPr marL="0" indent="0" algn="r">
              <a:buNone/>
            </a:pPr>
            <a:r>
              <a:rPr lang="tr-TR" dirty="0"/>
              <a:t>Roza </a:t>
            </a:r>
            <a:r>
              <a:rPr lang="tr-TR" dirty="0" err="1" smtClean="0"/>
              <a:t>Abdıkulova</a:t>
            </a:r>
            <a:endParaRPr lang="tr-TR" dirty="0" smtClean="0"/>
          </a:p>
          <a:p>
            <a:pPr marL="0" indent="0" algn="r">
              <a:buNone/>
            </a:pPr>
            <a:r>
              <a:rPr lang="tr-TR" dirty="0" err="1"/>
              <a:t>Abdıraşit</a:t>
            </a:r>
            <a:r>
              <a:rPr lang="tr-TR" dirty="0"/>
              <a:t> </a:t>
            </a:r>
            <a:r>
              <a:rPr lang="tr-TR" dirty="0" err="1" smtClean="0"/>
              <a:t>Babataev</a:t>
            </a:r>
            <a:endParaRPr lang="tr-TR" dirty="0" smtClean="0"/>
          </a:p>
          <a:p>
            <a:pPr marL="0" indent="0" algn="r">
              <a:buNone/>
            </a:pPr>
            <a:r>
              <a:rPr lang="tr-TR" dirty="0"/>
              <a:t>Murat </a:t>
            </a:r>
            <a:r>
              <a:rPr lang="tr-TR" dirty="0" smtClean="0"/>
              <a:t>Gökalp</a:t>
            </a:r>
          </a:p>
          <a:p>
            <a:pPr marL="0" indent="0" algn="r">
              <a:buNone/>
            </a:pPr>
            <a:r>
              <a:rPr lang="tr-TR" dirty="0" err="1"/>
              <a:t>Kayrat</a:t>
            </a:r>
            <a:r>
              <a:rPr lang="tr-TR" dirty="0"/>
              <a:t> </a:t>
            </a:r>
            <a:r>
              <a:rPr lang="tr-TR" dirty="0" smtClean="0"/>
              <a:t>Belek</a:t>
            </a:r>
          </a:p>
          <a:p>
            <a:pPr marL="0" indent="0" algn="r">
              <a:buNone/>
            </a:pPr>
            <a:r>
              <a:rPr lang="tr-TR" dirty="0"/>
              <a:t>Gülden </a:t>
            </a:r>
            <a:r>
              <a:rPr lang="tr-TR" dirty="0" err="1"/>
              <a:t>Sağol</a:t>
            </a:r>
            <a:r>
              <a:rPr lang="tr-TR" dirty="0"/>
              <a:t> </a:t>
            </a:r>
            <a:r>
              <a:rPr lang="tr-TR" dirty="0" err="1" smtClean="0"/>
              <a:t>Yüksekkaya</a:t>
            </a:r>
            <a:endParaRPr lang="tr-TR" dirty="0" smtClean="0"/>
          </a:p>
          <a:p>
            <a:pPr marL="0" indent="0" algn="r">
              <a:buNone/>
            </a:pPr>
            <a:r>
              <a:rPr lang="tr-TR" dirty="0" err="1"/>
              <a:t>Gülzada</a:t>
            </a:r>
            <a:r>
              <a:rPr lang="tr-TR" dirty="0"/>
              <a:t> </a:t>
            </a:r>
            <a:r>
              <a:rPr lang="tr-TR" dirty="0" err="1" smtClean="0"/>
              <a:t>Stanaliyava</a:t>
            </a:r>
            <a:endParaRPr lang="tr-TR" dirty="0" smtClean="0"/>
          </a:p>
          <a:p>
            <a:pPr marL="0" indent="0" algn="r">
              <a:buNone/>
            </a:pPr>
            <a:r>
              <a:rPr lang="tr-TR" dirty="0" smtClean="0"/>
              <a:t>İrfan Arık</a:t>
            </a:r>
          </a:p>
          <a:p>
            <a:pPr marL="0" indent="0" algn="r">
              <a:buNone/>
            </a:pPr>
            <a:r>
              <a:rPr lang="tr-TR" dirty="0" err="1" smtClean="0"/>
              <a:t>Rufia</a:t>
            </a:r>
            <a:r>
              <a:rPr lang="tr-TR" smtClean="0"/>
              <a:t> Hanım </a:t>
            </a:r>
            <a:endParaRPr lang="tr-TR" dirty="0"/>
          </a:p>
        </p:txBody>
      </p:sp>
    </p:spTree>
    <p:extLst>
      <p:ext uri="{BB962C8B-B14F-4D97-AF65-F5344CB8AC3E}">
        <p14:creationId xmlns:p14="http://schemas.microsoft.com/office/powerpoint/2010/main" xmlns="" val="4138844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514350" indent="-514350">
              <a:buAutoNum type="arabicPeriod"/>
            </a:pPr>
            <a:r>
              <a:rPr lang="tr-TR" sz="2800" dirty="0" smtClean="0"/>
              <a:t>Lisans ve lisansüstünde benzer ders isim ve içeriklerinin kontrol edilerek tekrardan kurtarılması.</a:t>
            </a:r>
          </a:p>
          <a:p>
            <a:pPr marL="514350" indent="-514350">
              <a:buAutoNum type="arabicPeriod"/>
            </a:pPr>
            <a:r>
              <a:rPr lang="tr-TR" sz="2800" dirty="0" smtClean="0"/>
              <a:t>Öğrenme-öğretme süreci ile ilgili akademisyenlere seminerlerin verilmesi.</a:t>
            </a:r>
          </a:p>
          <a:p>
            <a:pPr marL="514350" indent="-514350">
              <a:buAutoNum type="arabicPeriod"/>
            </a:pPr>
            <a:r>
              <a:rPr lang="tr-TR" sz="2800" dirty="0" smtClean="0"/>
              <a:t>Lisansüstü eğitimde disiplinler arası eğitim programlarının açılması.</a:t>
            </a:r>
          </a:p>
          <a:p>
            <a:pPr marL="514350" indent="-514350">
              <a:buAutoNum type="arabicPeriod"/>
            </a:pPr>
            <a:r>
              <a:rPr lang="tr-TR" sz="2800" dirty="0" smtClean="0"/>
              <a:t>Seçmeli derslerin zorunlu seçmeli  ders kapsamından çıkarılarak ders açılmasındaki öğrenci sayısının tekrar gözden geçirilmesi.</a:t>
            </a:r>
            <a:endParaRPr lang="tr-TR" sz="2800" dirty="0"/>
          </a:p>
        </p:txBody>
      </p:sp>
    </p:spTree>
    <p:extLst>
      <p:ext uri="{BB962C8B-B14F-4D97-AF65-F5344CB8AC3E}">
        <p14:creationId xmlns:p14="http://schemas.microsoft.com/office/powerpoint/2010/main" xmlns="" val="2477167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sz="2800" dirty="0" smtClean="0"/>
              <a:t>5. Öğrencilerin bölüm tercihlerinde sözel ya da sayısal bölümler olmak koşuluyla bölüm tercihinin 3 ile sınırlandırılması.</a:t>
            </a:r>
          </a:p>
          <a:p>
            <a:pPr marL="0" indent="0">
              <a:buNone/>
            </a:pPr>
            <a:r>
              <a:rPr lang="tr-TR" sz="2800" dirty="0" smtClean="0"/>
              <a:t>İkinci tercih bölümünün kaldırılarak boş kontenjanların yedek listeden sırasıyla doldurulması.</a:t>
            </a:r>
          </a:p>
          <a:p>
            <a:pPr marL="0" indent="0">
              <a:buNone/>
            </a:pPr>
            <a:r>
              <a:rPr lang="tr-TR" sz="2800" dirty="0" smtClean="0"/>
              <a:t>6. Öğrenci seçme sınavının ORT sınav takviminden önce tamamlanması.</a:t>
            </a:r>
            <a:endParaRPr lang="tr-TR" sz="2800" dirty="0"/>
          </a:p>
        </p:txBody>
      </p:sp>
    </p:spTree>
    <p:extLst>
      <p:ext uri="{BB962C8B-B14F-4D97-AF65-F5344CB8AC3E}">
        <p14:creationId xmlns:p14="http://schemas.microsoft.com/office/powerpoint/2010/main" xmlns="" val="3653982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sz="2800" dirty="0" smtClean="0"/>
              <a:t>7. Tüm bölümlerde yan dal ve çift </a:t>
            </a:r>
            <a:r>
              <a:rPr lang="tr-TR" sz="2800" dirty="0" err="1" smtClean="0"/>
              <a:t>anadal</a:t>
            </a:r>
            <a:r>
              <a:rPr lang="tr-TR" sz="2800" dirty="0" smtClean="0"/>
              <a:t> uygulamalarının aktif hale getirilmesi.</a:t>
            </a:r>
          </a:p>
          <a:p>
            <a:pPr marL="0" indent="0">
              <a:buNone/>
            </a:pPr>
            <a:r>
              <a:rPr lang="tr-TR" sz="2800" dirty="0" smtClean="0"/>
              <a:t>8. Dikey geçiş kontenjanlarının artırılması ve takviminin daha uygun zamana getirilmesi.</a:t>
            </a:r>
          </a:p>
          <a:p>
            <a:pPr marL="0" indent="0">
              <a:buNone/>
            </a:pPr>
            <a:r>
              <a:rPr lang="tr-TR" sz="2800" dirty="0" smtClean="0"/>
              <a:t>9. Yeniden yapılandırma kapsamında bazı bölümlerin gözden geçirilmesi, yeni bölümlerin gerekli kriterleri sağladığı takdirde açılması.</a:t>
            </a:r>
          </a:p>
          <a:p>
            <a:pPr marL="0" indent="0">
              <a:buNone/>
            </a:pPr>
            <a:r>
              <a:rPr lang="tr-TR" sz="2800" dirty="0" smtClean="0"/>
              <a:t>10. Lisansüstü derslerde </a:t>
            </a:r>
            <a:r>
              <a:rPr lang="tr-TR" sz="2800" dirty="0" err="1" smtClean="0"/>
              <a:t>ingilizce</a:t>
            </a:r>
            <a:r>
              <a:rPr lang="tr-TR" sz="2800" dirty="0" smtClean="0"/>
              <a:t> ve Rusça programların açılması.</a:t>
            </a:r>
          </a:p>
          <a:p>
            <a:pPr marL="0" indent="0">
              <a:buNone/>
            </a:pPr>
            <a:endParaRPr lang="tr-TR" dirty="0"/>
          </a:p>
        </p:txBody>
      </p:sp>
    </p:spTree>
    <p:extLst>
      <p:ext uri="{BB962C8B-B14F-4D97-AF65-F5344CB8AC3E}">
        <p14:creationId xmlns:p14="http://schemas.microsoft.com/office/powerpoint/2010/main" xmlns="" val="3046121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r>
              <a:rPr lang="tr-TR" sz="2800" dirty="0" smtClean="0"/>
              <a:t>11. Eğitim-öğretim faaliyetlerinin etkili bir şekilde yürütülmesinde bölüm başkanlıklarının daha duyarlı çalışması.</a:t>
            </a:r>
          </a:p>
          <a:p>
            <a:r>
              <a:rPr lang="tr-TR" sz="2800" dirty="0" smtClean="0"/>
              <a:t>12. Tüm bölümlerde olan servis derslerinin (Matematik-İstatistik) takibi için ayrı bir birimin oluşturulması.</a:t>
            </a:r>
          </a:p>
          <a:p>
            <a:r>
              <a:rPr lang="tr-TR" sz="2800" dirty="0" smtClean="0"/>
              <a:t>13 Bir dersten tekrar alma durumunun 4 ten 3 e indirilerek son sınavda komisyonun oluşturulması.</a:t>
            </a:r>
            <a:endParaRPr lang="tr-TR" sz="2800" dirty="0"/>
          </a:p>
        </p:txBody>
      </p:sp>
    </p:spTree>
    <p:extLst>
      <p:ext uri="{BB962C8B-B14F-4D97-AF65-F5344CB8AC3E}">
        <p14:creationId xmlns:p14="http://schemas.microsoft.com/office/powerpoint/2010/main" xmlns="" val="3960818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sz="2800" dirty="0" smtClean="0"/>
              <a:t>154 Bütünleme sınavının kaldırılarak final sınav süresinin uzatılması.</a:t>
            </a:r>
          </a:p>
          <a:p>
            <a:pPr marL="0" indent="0">
              <a:buNone/>
            </a:pPr>
            <a:r>
              <a:rPr lang="tr-TR" sz="2800" dirty="0" smtClean="0"/>
              <a:t>15. İdari görevleri olan hocaların da derslere girmeleri.</a:t>
            </a:r>
          </a:p>
          <a:p>
            <a:pPr marL="0" indent="0">
              <a:buNone/>
            </a:pPr>
            <a:r>
              <a:rPr lang="tr-TR" sz="2800" dirty="0" smtClean="0"/>
              <a:t>16. Ders yüklerinin hesaplanmasında öğrenci sayılarının dikkate alınması.</a:t>
            </a:r>
          </a:p>
          <a:p>
            <a:pPr marL="0" indent="0">
              <a:buNone/>
            </a:pPr>
            <a:r>
              <a:rPr lang="tr-TR" sz="2800" dirty="0" smtClean="0"/>
              <a:t>17. Birinci sınıf öğrencilerine oryantasyon (öğrenci işleri, bölüm faaliyetleri, web sitesi, RPD </a:t>
            </a:r>
            <a:r>
              <a:rPr lang="tr-TR" sz="2800" dirty="0" err="1" smtClean="0"/>
              <a:t>vb</a:t>
            </a:r>
            <a:r>
              <a:rPr lang="tr-TR" sz="2800" dirty="0" smtClean="0"/>
              <a:t>) eğitiminin verilmesi. </a:t>
            </a:r>
            <a:endParaRPr lang="tr-TR" sz="2800" dirty="0"/>
          </a:p>
        </p:txBody>
      </p:sp>
    </p:spTree>
    <p:extLst>
      <p:ext uri="{BB962C8B-B14F-4D97-AF65-F5344CB8AC3E}">
        <p14:creationId xmlns:p14="http://schemas.microsoft.com/office/powerpoint/2010/main" xmlns="" val="617596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sz="2800" dirty="0" smtClean="0"/>
              <a:t>18. Hazırlık öğrencilerine verilecek olan materyallerin ve ücretlerinin yeniden planlanması.</a:t>
            </a:r>
          </a:p>
          <a:p>
            <a:pPr marL="0" indent="0">
              <a:buNone/>
            </a:pPr>
            <a:r>
              <a:rPr lang="tr-TR" sz="2800" dirty="0" smtClean="0"/>
              <a:t>19. Öğretim elemanı değerlendirme formunun yeniden gözden geçirilmesi.</a:t>
            </a:r>
          </a:p>
          <a:p>
            <a:pPr marL="0" indent="0">
              <a:buNone/>
            </a:pPr>
            <a:r>
              <a:rPr lang="tr-TR" sz="2800" dirty="0" smtClean="0"/>
              <a:t>20. Üniversitemizdeki kültürel faaliyetlerin ders saatleri dışında yapılması.</a:t>
            </a:r>
          </a:p>
          <a:p>
            <a:pPr marL="0" indent="0">
              <a:buNone/>
            </a:pPr>
            <a:r>
              <a:rPr lang="tr-TR" sz="2800" dirty="0" smtClean="0"/>
              <a:t>21. 2019-2020 çerçeve programı için bölümlerin hazırlıklarını yapmaları.</a:t>
            </a:r>
          </a:p>
          <a:p>
            <a:pPr marL="0" indent="0">
              <a:buNone/>
            </a:pPr>
            <a:endParaRPr lang="tr-TR" dirty="0" smtClean="0"/>
          </a:p>
        </p:txBody>
      </p:sp>
    </p:spTree>
    <p:extLst>
      <p:ext uri="{BB962C8B-B14F-4D97-AF65-F5344CB8AC3E}">
        <p14:creationId xmlns:p14="http://schemas.microsoft.com/office/powerpoint/2010/main" xmlns="" val="2047814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2800" dirty="0" smtClean="0"/>
              <a:t>21. Yıllık izinlerin 40 güne çıkarılması (Diğer Komisyonlara teklif).</a:t>
            </a:r>
          </a:p>
          <a:p>
            <a:pPr marL="0" indent="0">
              <a:buNone/>
            </a:pPr>
            <a:r>
              <a:rPr lang="tr-TR" sz="2800" dirty="0" smtClean="0"/>
              <a:t>22. Performans değerlendirme kriterlerinin yeniden güncellenmesi.</a:t>
            </a:r>
          </a:p>
          <a:p>
            <a:pPr marL="0" indent="0">
              <a:buNone/>
            </a:pPr>
            <a:r>
              <a:rPr lang="tr-TR" sz="2800" dirty="0" smtClean="0"/>
              <a:t>23. Aday ve mevcut öğrencilerin kalitesinin artırılmasında temel derslere yönelik e ders içerik uygulamalarına yer verilmesi.</a:t>
            </a:r>
          </a:p>
          <a:p>
            <a:pPr marL="0" indent="0">
              <a:buNone/>
            </a:pPr>
            <a:r>
              <a:rPr lang="tr-TR" sz="2800" dirty="0" smtClean="0"/>
              <a:t>24. Lisansüstü derslerin, bölümler bazında belirlenecek iki güne yerleştirilmesi.</a:t>
            </a:r>
            <a:endParaRPr lang="tr-TR" sz="2800" dirty="0"/>
          </a:p>
        </p:txBody>
      </p:sp>
    </p:spTree>
    <p:extLst>
      <p:ext uri="{BB962C8B-B14F-4D97-AF65-F5344CB8AC3E}">
        <p14:creationId xmlns:p14="http://schemas.microsoft.com/office/powerpoint/2010/main" xmlns="" val="2410873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990600" y="762000"/>
            <a:ext cx="7696200" cy="4876800"/>
          </a:xfrm>
        </p:spPr>
        <p:txBody>
          <a:bodyPr>
            <a:normAutofit fontScale="90000"/>
          </a:bodyPr>
          <a:lstStyle/>
          <a:p>
            <a:pPr algn="r"/>
            <a:r>
              <a:rPr lang="tr-TR" sz="4800" b="1" dirty="0" smtClean="0"/>
              <a:t/>
            </a:r>
            <a:br>
              <a:rPr lang="tr-TR" sz="4800" b="1" dirty="0" smtClean="0"/>
            </a:br>
            <a:r>
              <a:rPr lang="tr-TR" sz="4800" b="1" dirty="0"/>
              <a:t/>
            </a:r>
            <a:br>
              <a:rPr lang="tr-TR" sz="4800" b="1" dirty="0"/>
            </a:br>
            <a:r>
              <a:rPr lang="tr-TR" sz="4800" b="1" dirty="0" smtClean="0"/>
              <a:t/>
            </a:r>
            <a:br>
              <a:rPr lang="tr-TR" sz="4800" b="1" dirty="0" smtClean="0"/>
            </a:br>
            <a:r>
              <a:rPr lang="tr-TR" sz="4800" b="1" dirty="0" smtClean="0"/>
              <a:t>KTMÜ </a:t>
            </a:r>
            <a:r>
              <a:rPr lang="tr-TR" sz="4800" b="1" dirty="0"/>
              <a:t>ARAMA </a:t>
            </a:r>
            <a:r>
              <a:rPr lang="tr-TR" sz="4800" b="1" dirty="0" smtClean="0"/>
              <a:t>KONFERANSI</a:t>
            </a:r>
            <a:br>
              <a:rPr lang="tr-TR" sz="4800" b="1" dirty="0" smtClean="0"/>
            </a:br>
            <a:r>
              <a:rPr lang="tr-TR" sz="3600" b="1" dirty="0" smtClean="0">
                <a:solidFill>
                  <a:srgbClr val="FF0000"/>
                </a:solidFill>
              </a:rPr>
              <a:t> KALİTE GELİŞTİRME VE AKREDİTASYON Çalışma </a:t>
            </a:r>
            <a:r>
              <a:rPr lang="tr-TR" sz="3600" b="1" dirty="0">
                <a:solidFill>
                  <a:srgbClr val="FF0000"/>
                </a:solidFill>
              </a:rPr>
              <a:t>Grubu </a:t>
            </a:r>
            <a:r>
              <a:rPr lang="tr-TR" sz="3600" b="1" dirty="0" smtClean="0"/>
              <a:t/>
            </a:r>
            <a:br>
              <a:rPr lang="tr-TR" sz="3600" b="1" dirty="0" smtClean="0"/>
            </a:br>
            <a:r>
              <a:rPr lang="tr-TR" sz="3600" b="1" dirty="0"/>
              <a:t/>
            </a:r>
            <a:br>
              <a:rPr lang="tr-TR" sz="3600" b="1" dirty="0"/>
            </a:br>
            <a:r>
              <a:rPr lang="tr-TR" sz="2000" b="1" dirty="0" smtClean="0"/>
              <a:t>Tarih: 20 Ocak 2016 Saat, 10:00</a:t>
            </a:r>
            <a:br>
              <a:rPr lang="tr-TR" sz="2000" b="1" dirty="0" smtClean="0"/>
            </a:br>
            <a:r>
              <a:rPr lang="tr-TR" sz="2000" b="1" dirty="0" smtClean="0"/>
              <a:t>Yer: KTMÜ Sosyal Tesisler</a:t>
            </a:r>
            <a:endParaRPr lang="tr-TR" sz="2000" b="1" dirty="0"/>
          </a:p>
        </p:txBody>
      </p:sp>
      <p:pic>
        <p:nvPicPr>
          <p:cNvPr id="4" name="Picture 2" descr="http://manas.edu.kg/logo/20yil.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91000" y="1143000"/>
            <a:ext cx="1433266"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545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Çekirdek Ekip</a:t>
            </a:r>
            <a:endParaRPr lang="tr-TR" dirty="0"/>
          </a:p>
        </p:txBody>
      </p:sp>
      <p:sp>
        <p:nvSpPr>
          <p:cNvPr id="3" name="İçerik Yer Tutucusu 2"/>
          <p:cNvSpPr>
            <a:spLocks noGrp="1"/>
          </p:cNvSpPr>
          <p:nvPr>
            <p:ph idx="1"/>
          </p:nvPr>
        </p:nvSpPr>
        <p:spPr/>
        <p:txBody>
          <a:bodyPr/>
          <a:lstStyle/>
          <a:p>
            <a:r>
              <a:rPr lang="tr-TR" dirty="0" smtClean="0"/>
              <a:t>Hakan Dündar</a:t>
            </a:r>
          </a:p>
          <a:p>
            <a:r>
              <a:rPr lang="tr-TR" dirty="0" err="1"/>
              <a:t>M</a:t>
            </a:r>
            <a:r>
              <a:rPr lang="tr-TR" dirty="0" err="1" smtClean="0"/>
              <a:t>eerim</a:t>
            </a:r>
            <a:r>
              <a:rPr lang="tr-TR" dirty="0" smtClean="0"/>
              <a:t> </a:t>
            </a:r>
            <a:r>
              <a:rPr lang="tr-TR" dirty="0" err="1" smtClean="0"/>
              <a:t>İmaş</a:t>
            </a:r>
            <a:r>
              <a:rPr lang="tr-TR" dirty="0" smtClean="0"/>
              <a:t> Kızı</a:t>
            </a:r>
          </a:p>
          <a:p>
            <a:r>
              <a:rPr lang="tr-TR" dirty="0" err="1" smtClean="0"/>
              <a:t>Abdıraşit</a:t>
            </a:r>
            <a:r>
              <a:rPr lang="tr-TR" dirty="0" smtClean="0"/>
              <a:t> </a:t>
            </a:r>
            <a:r>
              <a:rPr lang="tr-TR" dirty="0" err="1" smtClean="0"/>
              <a:t>Babataev</a:t>
            </a:r>
            <a:endParaRPr lang="tr-TR" dirty="0" smtClean="0"/>
          </a:p>
          <a:p>
            <a:r>
              <a:rPr lang="tr-TR" dirty="0" smtClean="0"/>
              <a:t>Murat Gökalp</a:t>
            </a:r>
          </a:p>
          <a:p>
            <a:r>
              <a:rPr lang="tr-TR" dirty="0" smtClean="0"/>
              <a:t>Gülden </a:t>
            </a:r>
            <a:r>
              <a:rPr lang="tr-TR" dirty="0" err="1" smtClean="0"/>
              <a:t>Sağol</a:t>
            </a:r>
            <a:r>
              <a:rPr lang="tr-TR" dirty="0" smtClean="0"/>
              <a:t> </a:t>
            </a:r>
            <a:r>
              <a:rPr lang="tr-TR" dirty="0" err="1" smtClean="0"/>
              <a:t>Yüksekkaya</a:t>
            </a:r>
            <a:endParaRPr lang="tr-TR" dirty="0" smtClean="0"/>
          </a:p>
          <a:p>
            <a:r>
              <a:rPr lang="tr-TR" dirty="0" smtClean="0"/>
              <a:t>İrfan Arık</a:t>
            </a: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20</a:t>
            </a:fld>
            <a:endParaRPr lang="tr-TR"/>
          </a:p>
        </p:txBody>
      </p:sp>
    </p:spTree>
    <p:extLst>
      <p:ext uri="{BB962C8B-B14F-4D97-AF65-F5344CB8AC3E}">
        <p14:creationId xmlns:p14="http://schemas.microsoft.com/office/powerpoint/2010/main" xmlns="" val="3148765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r>
              <a:rPr lang="tr-TR" sz="4400" dirty="0" smtClean="0"/>
              <a:t>Teşekkürler. </a:t>
            </a:r>
            <a:endParaRPr lang="tr-TR" sz="4400" dirty="0"/>
          </a:p>
        </p:txBody>
      </p:sp>
    </p:spTree>
    <p:extLst>
      <p:ext uri="{BB962C8B-B14F-4D97-AF65-F5344CB8AC3E}">
        <p14:creationId xmlns:p14="http://schemas.microsoft.com/office/powerpoint/2010/main" xmlns="" val="904045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3400" y="762000"/>
            <a:ext cx="7696200" cy="4876800"/>
          </a:xfrm>
        </p:spPr>
        <p:txBody>
          <a:bodyPr>
            <a:normAutofit fontScale="90000"/>
          </a:bodyPr>
          <a:lstStyle/>
          <a:p>
            <a:pPr algn="r"/>
            <a:r>
              <a:rPr lang="tr-TR" sz="4800" b="1" dirty="0" smtClean="0"/>
              <a:t/>
            </a:r>
            <a:br>
              <a:rPr lang="tr-TR" sz="4800" b="1" dirty="0" smtClean="0"/>
            </a:br>
            <a:r>
              <a:rPr lang="tr-TR" sz="4800" b="1" dirty="0"/>
              <a:t/>
            </a:r>
            <a:br>
              <a:rPr lang="tr-TR" sz="4800" b="1" dirty="0"/>
            </a:br>
            <a:r>
              <a:rPr lang="tr-TR" sz="4800" b="1" dirty="0" smtClean="0"/>
              <a:t/>
            </a:r>
            <a:br>
              <a:rPr lang="tr-TR" sz="4800" b="1" dirty="0" smtClean="0"/>
            </a:br>
            <a:r>
              <a:rPr lang="tr-TR" sz="4800" b="1" dirty="0" smtClean="0"/>
              <a:t>KTMÜ </a:t>
            </a:r>
            <a:r>
              <a:rPr lang="tr-TR" sz="4800" b="1" dirty="0"/>
              <a:t>ARAMA </a:t>
            </a:r>
            <a:r>
              <a:rPr lang="tr-TR" sz="4800" b="1" dirty="0" smtClean="0"/>
              <a:t>KONFERANSI</a:t>
            </a:r>
            <a:br>
              <a:rPr lang="tr-TR" sz="4800" b="1" dirty="0" smtClean="0"/>
            </a:br>
            <a:r>
              <a:rPr lang="tr-TR" sz="3600" b="1" dirty="0" smtClean="0"/>
              <a:t>Topluma </a:t>
            </a:r>
            <a:r>
              <a:rPr lang="tr-TR" sz="3600" b="1" dirty="0"/>
              <a:t>Hizmet ve İdari </a:t>
            </a:r>
            <a:r>
              <a:rPr lang="tr-TR" sz="3600" b="1" dirty="0" smtClean="0"/>
              <a:t>İşler</a:t>
            </a:r>
            <a:br>
              <a:rPr lang="tr-TR" sz="3600" b="1" dirty="0" smtClean="0"/>
            </a:br>
            <a:r>
              <a:rPr lang="tr-TR" sz="3600" b="1" dirty="0"/>
              <a:t>Çalışma Grubu </a:t>
            </a:r>
            <a:r>
              <a:rPr lang="tr-TR" sz="3600" b="1" dirty="0" smtClean="0"/>
              <a:t/>
            </a:r>
            <a:br>
              <a:rPr lang="tr-TR" sz="3600" b="1" dirty="0" smtClean="0"/>
            </a:br>
            <a:r>
              <a:rPr lang="tr-TR" sz="3600" b="1" dirty="0"/>
              <a:t/>
            </a:r>
            <a:br>
              <a:rPr lang="tr-TR" sz="3600" b="1" dirty="0"/>
            </a:br>
            <a:endParaRPr lang="tr-TR" sz="2000" b="1" dirty="0"/>
          </a:p>
        </p:txBody>
      </p:sp>
      <p:pic>
        <p:nvPicPr>
          <p:cNvPr id="4" name="Picture 2" descr="http://manas.edu.kg/logo/20yil.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19200" y="842648"/>
            <a:ext cx="1600200" cy="110597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577765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04800"/>
            <a:ext cx="7620000" cy="884238"/>
          </a:xfrm>
        </p:spPr>
        <p:txBody>
          <a:bodyPr>
            <a:normAutofit fontScale="90000"/>
          </a:bodyPr>
          <a:lstStyle/>
          <a:p>
            <a:pPr algn="ctr"/>
            <a:r>
              <a:rPr lang="tr-TR" sz="3600" b="1" dirty="0" smtClean="0">
                <a:solidFill>
                  <a:srgbClr val="FF0000"/>
                </a:solidFill>
              </a:rPr>
              <a:t>TOPLANTI GÜNDEMİ</a:t>
            </a:r>
            <a:r>
              <a:rPr lang="tr-TR" b="1" dirty="0" smtClean="0">
                <a:solidFill>
                  <a:srgbClr val="FF0000"/>
                </a:solidFill>
              </a:rPr>
              <a:t/>
            </a:r>
            <a:br>
              <a:rPr lang="tr-TR" b="1" dirty="0" smtClean="0">
                <a:solidFill>
                  <a:srgbClr val="FF0000"/>
                </a:solidFill>
              </a:rPr>
            </a:br>
            <a:endParaRPr lang="tr-TR" b="1" dirty="0">
              <a:solidFill>
                <a:srgbClr val="FF0000"/>
              </a:solidFill>
            </a:endParaRPr>
          </a:p>
        </p:txBody>
      </p:sp>
      <p:sp>
        <p:nvSpPr>
          <p:cNvPr id="3" name="İçerik Yer Tutucusu 2"/>
          <p:cNvSpPr>
            <a:spLocks noGrp="1"/>
          </p:cNvSpPr>
          <p:nvPr>
            <p:ph idx="1"/>
          </p:nvPr>
        </p:nvSpPr>
        <p:spPr>
          <a:xfrm>
            <a:off x="457200" y="914400"/>
            <a:ext cx="7620000" cy="5562600"/>
          </a:xfrm>
        </p:spPr>
        <p:txBody>
          <a:bodyPr>
            <a:normAutofit/>
          </a:bodyPr>
          <a:lstStyle/>
          <a:p>
            <a:pPr marL="571500" lvl="0" indent="-457200">
              <a:buClr>
                <a:srgbClr val="FF0000"/>
              </a:buClr>
              <a:buFont typeface="+mj-lt"/>
              <a:buAutoNum type="arabicPeriod"/>
            </a:pPr>
            <a:r>
              <a:rPr lang="tr-TR" sz="3000" b="1" dirty="0"/>
              <a:t>Kırgız el sanatlarının öğretilebileceği kursların açılması</a:t>
            </a:r>
          </a:p>
          <a:p>
            <a:pPr marL="571500" lvl="0" indent="-457200">
              <a:buClr>
                <a:srgbClr val="FF0000"/>
              </a:buClr>
              <a:buFont typeface="+mj-lt"/>
              <a:buAutoNum type="arabicPeriod"/>
            </a:pPr>
            <a:r>
              <a:rPr lang="tr-TR" sz="3000" b="1" dirty="0"/>
              <a:t>Halka açık konserlerin ve sanatsal gösterilerin yapılması</a:t>
            </a:r>
          </a:p>
          <a:p>
            <a:pPr marL="571500" lvl="0" indent="-457200">
              <a:buClr>
                <a:srgbClr val="FF0000"/>
              </a:buClr>
              <a:buFont typeface="+mj-lt"/>
              <a:buAutoNum type="arabicPeriod"/>
            </a:pPr>
            <a:r>
              <a:rPr lang="tr-TR" sz="3000" b="1" dirty="0"/>
              <a:t>Üniversite dış paydaşlarının tanımlanması</a:t>
            </a:r>
          </a:p>
          <a:p>
            <a:pPr marL="571500" lvl="0" indent="-457200">
              <a:buClr>
                <a:srgbClr val="FF0000"/>
              </a:buClr>
              <a:buFont typeface="+mj-lt"/>
              <a:buAutoNum type="arabicPeriod"/>
            </a:pPr>
            <a:r>
              <a:rPr lang="tr-TR" sz="3000" b="1" dirty="0"/>
              <a:t>Manas Radyosunun etkin kullanımı</a:t>
            </a:r>
          </a:p>
          <a:p>
            <a:pPr marL="571500" lvl="0" indent="-457200">
              <a:buClr>
                <a:srgbClr val="FF0000"/>
              </a:buClr>
              <a:buFont typeface="+mj-lt"/>
              <a:buAutoNum type="arabicPeriod"/>
            </a:pPr>
            <a:r>
              <a:rPr lang="tr-TR" sz="3000" b="1" dirty="0"/>
              <a:t>Üniversitelerarası yarışmalara ve olimpiyatlara sporcu hazırlanması</a:t>
            </a:r>
          </a:p>
          <a:p>
            <a:pPr marL="0" indent="0">
              <a:buClr>
                <a:srgbClr val="FF0000"/>
              </a:buClr>
              <a:buNone/>
            </a:pPr>
            <a:endParaRPr lang="tr-TR" sz="3000" b="1" dirty="0"/>
          </a:p>
        </p:txBody>
      </p:sp>
    </p:spTree>
    <p:extLst>
      <p:ext uri="{BB962C8B-B14F-4D97-AF65-F5344CB8AC3E}">
        <p14:creationId xmlns:p14="http://schemas.microsoft.com/office/powerpoint/2010/main" xmlns="" val="913774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04800"/>
            <a:ext cx="7620000" cy="884238"/>
          </a:xfrm>
        </p:spPr>
        <p:txBody>
          <a:bodyPr>
            <a:normAutofit fontScale="90000"/>
          </a:bodyPr>
          <a:lstStyle/>
          <a:p>
            <a:pPr algn="ctr"/>
            <a:r>
              <a:rPr lang="tr-TR" sz="3600" b="1" dirty="0" smtClean="0">
                <a:solidFill>
                  <a:srgbClr val="FF0000"/>
                </a:solidFill>
              </a:rPr>
              <a:t>TOPLANTI GÜNDEMİ</a:t>
            </a:r>
            <a:r>
              <a:rPr lang="tr-TR" b="1" dirty="0" smtClean="0">
                <a:solidFill>
                  <a:srgbClr val="FF0000"/>
                </a:solidFill>
              </a:rPr>
              <a:t/>
            </a:r>
            <a:br>
              <a:rPr lang="tr-TR" b="1" dirty="0" smtClean="0">
                <a:solidFill>
                  <a:srgbClr val="FF0000"/>
                </a:solidFill>
              </a:rPr>
            </a:br>
            <a:endParaRPr lang="tr-TR" b="1" dirty="0">
              <a:solidFill>
                <a:srgbClr val="FF0000"/>
              </a:solidFill>
            </a:endParaRPr>
          </a:p>
        </p:txBody>
      </p:sp>
      <p:sp>
        <p:nvSpPr>
          <p:cNvPr id="3" name="İçerik Yer Tutucusu 2"/>
          <p:cNvSpPr>
            <a:spLocks noGrp="1"/>
          </p:cNvSpPr>
          <p:nvPr>
            <p:ph idx="1"/>
          </p:nvPr>
        </p:nvSpPr>
        <p:spPr>
          <a:xfrm>
            <a:off x="457200" y="914400"/>
            <a:ext cx="7620000" cy="5562600"/>
          </a:xfrm>
        </p:spPr>
        <p:txBody>
          <a:bodyPr>
            <a:normAutofit/>
          </a:bodyPr>
          <a:lstStyle/>
          <a:p>
            <a:pPr marL="628650" lvl="0" indent="-514350">
              <a:buClr>
                <a:srgbClr val="FF0000"/>
              </a:buClr>
              <a:buFont typeface="+mj-lt"/>
              <a:buAutoNum type="arabicPeriod" startAt="6"/>
            </a:pPr>
            <a:r>
              <a:rPr lang="tr-TR" sz="3000" b="1" dirty="0" smtClean="0"/>
              <a:t>İş </a:t>
            </a:r>
            <a:r>
              <a:rPr lang="tr-TR" sz="3000" b="1" dirty="0"/>
              <a:t>anlaşmalarının daha uzun süreli yapılması</a:t>
            </a:r>
          </a:p>
          <a:p>
            <a:pPr marL="628650" lvl="0" indent="-514350">
              <a:buClr>
                <a:srgbClr val="FF0000"/>
              </a:buClr>
              <a:buFont typeface="+mj-lt"/>
              <a:buAutoNum type="arabicPeriod" startAt="6"/>
            </a:pPr>
            <a:r>
              <a:rPr lang="tr-TR" sz="3000" b="1" dirty="0"/>
              <a:t>Kampüs kart sisteminin geliştirilmesi</a:t>
            </a:r>
          </a:p>
          <a:p>
            <a:pPr marL="628650" lvl="0" indent="-514350">
              <a:buClr>
                <a:srgbClr val="FF0000"/>
              </a:buClr>
              <a:buFont typeface="+mj-lt"/>
              <a:buAutoNum type="arabicPeriod" startAt="6"/>
            </a:pPr>
            <a:r>
              <a:rPr lang="tr-TR" sz="3000" b="1" dirty="0"/>
              <a:t>Oryantasyon</a:t>
            </a:r>
          </a:p>
          <a:p>
            <a:pPr marL="628650" lvl="0" indent="-514350">
              <a:buClr>
                <a:srgbClr val="FF0000"/>
              </a:buClr>
              <a:buFont typeface="+mj-lt"/>
              <a:buAutoNum type="arabicPeriod" startAt="6"/>
            </a:pPr>
            <a:r>
              <a:rPr lang="tr-TR" sz="3000" b="1" dirty="0"/>
              <a:t>Mevcut basın, halkla ilişkiler bürosunun yeniden yapılandırılması</a:t>
            </a:r>
          </a:p>
          <a:p>
            <a:pPr marL="628650" lvl="0" indent="-514350">
              <a:buClr>
                <a:srgbClr val="FF0000"/>
              </a:buClr>
              <a:buFont typeface="+mj-lt"/>
              <a:buAutoNum type="arabicPeriod" startAt="6"/>
            </a:pPr>
            <a:r>
              <a:rPr lang="tr-TR" sz="3000" b="1" dirty="0"/>
              <a:t>Topluma yönelik faaliyetler</a:t>
            </a:r>
          </a:p>
          <a:p>
            <a:pPr marL="514350" indent="-514350">
              <a:buClr>
                <a:srgbClr val="FF0000"/>
              </a:buClr>
              <a:buFont typeface="+mj-lt"/>
              <a:buAutoNum type="arabicPeriod" startAt="6"/>
            </a:pPr>
            <a:endParaRPr lang="tr-TR" sz="3000" b="1" dirty="0"/>
          </a:p>
        </p:txBody>
      </p:sp>
    </p:spTree>
    <p:extLst>
      <p:ext uri="{BB962C8B-B14F-4D97-AF65-F5344CB8AC3E}">
        <p14:creationId xmlns:p14="http://schemas.microsoft.com/office/powerpoint/2010/main" xmlns="" val="14667825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04800"/>
            <a:ext cx="7620000" cy="884238"/>
          </a:xfrm>
        </p:spPr>
        <p:txBody>
          <a:bodyPr>
            <a:normAutofit fontScale="90000"/>
          </a:bodyPr>
          <a:lstStyle/>
          <a:p>
            <a:pPr algn="ctr"/>
            <a:r>
              <a:rPr lang="tr-TR" sz="3600" b="1" dirty="0" smtClean="0">
                <a:solidFill>
                  <a:srgbClr val="FF0000"/>
                </a:solidFill>
              </a:rPr>
              <a:t>KOMİSYON ÜYELERİ</a:t>
            </a:r>
            <a:r>
              <a:rPr lang="tr-TR" b="1" dirty="0" smtClean="0">
                <a:solidFill>
                  <a:srgbClr val="FF0000"/>
                </a:solidFill>
              </a:rPr>
              <a:t/>
            </a:r>
            <a:br>
              <a:rPr lang="tr-TR" b="1" dirty="0" smtClean="0">
                <a:solidFill>
                  <a:srgbClr val="FF0000"/>
                </a:solidFill>
              </a:rPr>
            </a:br>
            <a:endParaRPr lang="tr-TR" b="1" dirty="0">
              <a:solidFill>
                <a:srgbClr val="FF0000"/>
              </a:solidFill>
            </a:endParaRPr>
          </a:p>
        </p:txBody>
      </p:sp>
      <p:sp>
        <p:nvSpPr>
          <p:cNvPr id="5" name="4 Dikdörtgen"/>
          <p:cNvSpPr/>
          <p:nvPr/>
        </p:nvSpPr>
        <p:spPr>
          <a:xfrm>
            <a:off x="928662" y="1500174"/>
            <a:ext cx="7072362" cy="4247317"/>
          </a:xfrm>
          <a:prstGeom prst="rect">
            <a:avLst/>
          </a:prstGeom>
        </p:spPr>
        <p:txBody>
          <a:bodyPr wrap="square">
            <a:spAutoFit/>
          </a:bodyPr>
          <a:lstStyle/>
          <a:p>
            <a:pPr marL="571500" indent="-457200">
              <a:buClr>
                <a:srgbClr val="FF0000"/>
              </a:buClr>
              <a:buFont typeface="+mj-lt"/>
              <a:buAutoNum type="arabicPeriod"/>
            </a:pPr>
            <a:r>
              <a:rPr lang="tr-TR" sz="3000" b="1" dirty="0" smtClean="0">
                <a:latin typeface="Times New Roman" panose="02020603050405020304" pitchFamily="18" charset="0"/>
                <a:cs typeface="Times New Roman" panose="02020603050405020304" pitchFamily="18" charset="0"/>
              </a:rPr>
              <a:t>Suat Cebeci</a:t>
            </a:r>
          </a:p>
          <a:p>
            <a:pPr marL="571500" lvl="0" indent="-457200">
              <a:buClr>
                <a:srgbClr val="FF0000"/>
              </a:buClr>
              <a:buFont typeface="+mj-lt"/>
              <a:buAutoNum type="arabicPeriod"/>
            </a:pPr>
            <a:r>
              <a:rPr lang="tr-TR" sz="3000" b="1" dirty="0" smtClean="0">
                <a:latin typeface="Times New Roman" panose="02020603050405020304" pitchFamily="18" charset="0"/>
                <a:cs typeface="Times New Roman" panose="02020603050405020304" pitchFamily="18" charset="0"/>
              </a:rPr>
              <a:t>Ali Bahadır</a:t>
            </a:r>
          </a:p>
          <a:p>
            <a:pPr marL="571500" lvl="0" indent="-457200">
              <a:buClr>
                <a:srgbClr val="FF0000"/>
              </a:buClr>
              <a:buFont typeface="+mj-lt"/>
              <a:buAutoNum type="arabicPeriod"/>
            </a:pPr>
            <a:r>
              <a:rPr lang="tr-TR" sz="3000" b="1" dirty="0" smtClean="0">
                <a:latin typeface="Times New Roman" panose="02020603050405020304" pitchFamily="18" charset="0"/>
                <a:cs typeface="Times New Roman" panose="02020603050405020304" pitchFamily="18" charset="0"/>
              </a:rPr>
              <a:t>Hakan </a:t>
            </a:r>
            <a:r>
              <a:rPr lang="tr-TR" sz="3000" b="1" dirty="0" err="1" smtClean="0">
                <a:latin typeface="Times New Roman" panose="02020603050405020304" pitchFamily="18" charset="0"/>
                <a:cs typeface="Times New Roman" panose="02020603050405020304" pitchFamily="18" charset="0"/>
              </a:rPr>
              <a:t>Çetintaş</a:t>
            </a:r>
            <a:endParaRPr lang="tr-TR" sz="3000" b="1" dirty="0" smtClean="0">
              <a:latin typeface="Times New Roman" panose="02020603050405020304" pitchFamily="18" charset="0"/>
              <a:cs typeface="Times New Roman" panose="02020603050405020304" pitchFamily="18" charset="0"/>
            </a:endParaRPr>
          </a:p>
          <a:p>
            <a:pPr marL="628650" lvl="0" indent="-514350">
              <a:buClr>
                <a:srgbClr val="FF0000"/>
              </a:buClr>
              <a:buFont typeface="+mj-lt"/>
              <a:buAutoNum type="arabicPeriod"/>
            </a:pPr>
            <a:r>
              <a:rPr lang="tr-TR" sz="3000" b="1" dirty="0" smtClean="0">
                <a:latin typeface="Times New Roman" panose="02020603050405020304" pitchFamily="18" charset="0"/>
                <a:cs typeface="Times New Roman" panose="02020603050405020304" pitchFamily="18" charset="0"/>
              </a:rPr>
              <a:t>Kanat </a:t>
            </a:r>
            <a:r>
              <a:rPr lang="tr-TR" sz="3000" b="1" dirty="0" err="1" smtClean="0">
                <a:latin typeface="Times New Roman" panose="02020603050405020304" pitchFamily="18" charset="0"/>
                <a:cs typeface="Times New Roman" panose="02020603050405020304" pitchFamily="18" charset="0"/>
              </a:rPr>
              <a:t>Canuzakov</a:t>
            </a:r>
            <a:endParaRPr lang="tr-TR" sz="3000" b="1" dirty="0" smtClean="0">
              <a:latin typeface="Times New Roman" panose="02020603050405020304" pitchFamily="18" charset="0"/>
              <a:cs typeface="Times New Roman" panose="02020603050405020304" pitchFamily="18" charset="0"/>
            </a:endParaRPr>
          </a:p>
          <a:p>
            <a:pPr marL="628650" lvl="0" indent="-514350">
              <a:buClr>
                <a:srgbClr val="FF0000"/>
              </a:buClr>
              <a:buFont typeface="+mj-lt"/>
              <a:buAutoNum type="arabicPeriod"/>
            </a:pPr>
            <a:r>
              <a:rPr lang="tr-TR" sz="3000" b="1" dirty="0" smtClean="0">
                <a:latin typeface="Times New Roman" panose="02020603050405020304" pitchFamily="18" charset="0"/>
                <a:cs typeface="Times New Roman" panose="02020603050405020304" pitchFamily="18" charset="0"/>
              </a:rPr>
              <a:t>Ziya Arpalı</a:t>
            </a:r>
          </a:p>
          <a:p>
            <a:pPr marL="628650" lvl="0" indent="-514350">
              <a:buClr>
                <a:srgbClr val="FF0000"/>
              </a:buClr>
              <a:buFont typeface="+mj-lt"/>
              <a:buAutoNum type="arabicPeriod"/>
            </a:pPr>
            <a:r>
              <a:rPr lang="tr-TR" sz="3000" b="1" dirty="0" smtClean="0">
                <a:latin typeface="Times New Roman" panose="02020603050405020304" pitchFamily="18" charset="0"/>
                <a:cs typeface="Times New Roman" panose="02020603050405020304" pitchFamily="18" charset="0"/>
              </a:rPr>
              <a:t>Salih </a:t>
            </a:r>
            <a:r>
              <a:rPr lang="tr-TR" sz="3000" b="1" dirty="0" err="1" smtClean="0">
                <a:latin typeface="Times New Roman" panose="02020603050405020304" pitchFamily="18" charset="0"/>
                <a:cs typeface="Times New Roman" panose="02020603050405020304" pitchFamily="18" charset="0"/>
              </a:rPr>
              <a:t>Şenozan</a:t>
            </a:r>
            <a:endParaRPr lang="tr-TR" sz="3000" b="1" dirty="0" smtClean="0">
              <a:latin typeface="Times New Roman" panose="02020603050405020304" pitchFamily="18" charset="0"/>
              <a:cs typeface="Times New Roman" panose="02020603050405020304" pitchFamily="18" charset="0"/>
            </a:endParaRPr>
          </a:p>
          <a:p>
            <a:pPr marL="628650" lvl="0" indent="-514350">
              <a:buClr>
                <a:srgbClr val="FF0000"/>
              </a:buClr>
              <a:buFont typeface="+mj-lt"/>
              <a:buAutoNum type="arabicPeriod"/>
            </a:pPr>
            <a:r>
              <a:rPr lang="tr-TR" sz="3000" b="1" dirty="0" smtClean="0">
                <a:latin typeface="Times New Roman" panose="02020603050405020304" pitchFamily="18" charset="0"/>
                <a:cs typeface="Times New Roman" panose="02020603050405020304" pitchFamily="18" charset="0"/>
              </a:rPr>
              <a:t>Yunus Emre Gürbüz</a:t>
            </a:r>
          </a:p>
          <a:p>
            <a:pPr marL="628650" lvl="0" indent="-514350">
              <a:buClr>
                <a:srgbClr val="FF0000"/>
              </a:buClr>
              <a:buFont typeface="+mj-lt"/>
              <a:buAutoNum type="arabicPeriod"/>
            </a:pPr>
            <a:r>
              <a:rPr lang="tr-TR" sz="3000" b="1" dirty="0" smtClean="0">
                <a:latin typeface="Times New Roman" panose="02020603050405020304" pitchFamily="18" charset="0"/>
                <a:cs typeface="Times New Roman" panose="02020603050405020304" pitchFamily="18" charset="0"/>
              </a:rPr>
              <a:t>Azat </a:t>
            </a:r>
            <a:r>
              <a:rPr lang="tr-TR" sz="3000" b="1" dirty="0" err="1" smtClean="0">
                <a:latin typeface="Times New Roman" panose="02020603050405020304" pitchFamily="18" charset="0"/>
                <a:cs typeface="Times New Roman" panose="02020603050405020304" pitchFamily="18" charset="0"/>
              </a:rPr>
              <a:t>Akmatbeliyeva</a:t>
            </a:r>
            <a:endParaRPr lang="tr-TR" sz="3000" b="1" dirty="0" smtClean="0">
              <a:latin typeface="Times New Roman" panose="02020603050405020304" pitchFamily="18" charset="0"/>
              <a:cs typeface="Times New Roman" panose="02020603050405020304" pitchFamily="18" charset="0"/>
            </a:endParaRPr>
          </a:p>
          <a:p>
            <a:pPr marL="628650" lvl="0" indent="-514350">
              <a:buClr>
                <a:srgbClr val="FF0000"/>
              </a:buClr>
              <a:buFont typeface="+mj-lt"/>
              <a:buAutoNum type="arabicPeriod"/>
            </a:pPr>
            <a:r>
              <a:rPr lang="tr-TR" sz="3000" b="1" dirty="0" err="1" smtClean="0">
                <a:latin typeface="Times New Roman" panose="02020603050405020304" pitchFamily="18" charset="0"/>
                <a:cs typeface="Times New Roman" panose="02020603050405020304" pitchFamily="18" charset="0"/>
              </a:rPr>
              <a:t>Bektaş</a:t>
            </a:r>
            <a:r>
              <a:rPr lang="tr-TR" sz="3000" b="1" dirty="0" smtClean="0">
                <a:latin typeface="Times New Roman" panose="02020603050405020304" pitchFamily="18" charset="0"/>
                <a:cs typeface="Times New Roman" panose="02020603050405020304" pitchFamily="18" charset="0"/>
              </a:rPr>
              <a:t> Bulut</a:t>
            </a:r>
            <a:endParaRPr lang="tr-TR" sz="3000" b="1" dirty="0"/>
          </a:p>
        </p:txBody>
      </p:sp>
    </p:spTree>
    <p:extLst>
      <p:ext uri="{BB962C8B-B14F-4D97-AF65-F5344CB8AC3E}">
        <p14:creationId xmlns:p14="http://schemas.microsoft.com/office/powerpoint/2010/main" xmlns="" val="22945615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04800"/>
            <a:ext cx="7620000" cy="884238"/>
          </a:xfrm>
        </p:spPr>
        <p:txBody>
          <a:bodyPr>
            <a:normAutofit fontScale="90000"/>
          </a:bodyPr>
          <a:lstStyle/>
          <a:p>
            <a:pPr algn="ctr"/>
            <a:r>
              <a:rPr lang="tr-TR" sz="3600" b="1" dirty="0" smtClean="0">
                <a:solidFill>
                  <a:srgbClr val="FF0000"/>
                </a:solidFill>
              </a:rPr>
              <a:t>TOPLANTI KARARLARI</a:t>
            </a:r>
            <a:r>
              <a:rPr lang="tr-TR" b="1" dirty="0" smtClean="0">
                <a:solidFill>
                  <a:srgbClr val="FF0000"/>
                </a:solidFill>
              </a:rPr>
              <a:t/>
            </a:r>
            <a:br>
              <a:rPr lang="tr-TR" b="1" dirty="0" smtClean="0">
                <a:solidFill>
                  <a:srgbClr val="FF0000"/>
                </a:solidFill>
              </a:rPr>
            </a:br>
            <a:endParaRPr lang="tr-TR" b="1" dirty="0">
              <a:solidFill>
                <a:srgbClr val="FF0000"/>
              </a:solidFill>
            </a:endParaRPr>
          </a:p>
        </p:txBody>
      </p:sp>
      <p:sp>
        <p:nvSpPr>
          <p:cNvPr id="3" name="İçerik Yer Tutucusu 2"/>
          <p:cNvSpPr>
            <a:spLocks noGrp="1"/>
          </p:cNvSpPr>
          <p:nvPr>
            <p:ph idx="1"/>
          </p:nvPr>
        </p:nvSpPr>
        <p:spPr>
          <a:xfrm>
            <a:off x="457200" y="914400"/>
            <a:ext cx="7620000" cy="5562600"/>
          </a:xfrm>
        </p:spPr>
        <p:txBody>
          <a:bodyPr>
            <a:normAutofit/>
          </a:bodyPr>
          <a:lstStyle/>
          <a:p>
            <a:pPr marL="571500" lvl="0" indent="-457200" algn="just">
              <a:buClr>
                <a:srgbClr val="FF0000"/>
              </a:buClr>
              <a:buFont typeface="+mj-lt"/>
              <a:buAutoNum type="arabicPeriod"/>
            </a:pPr>
            <a:r>
              <a:rPr lang="tr-TR" sz="3000" b="1" dirty="0">
                <a:latin typeface="Times New Roman" panose="02020603050405020304" pitchFamily="18" charset="0"/>
                <a:cs typeface="Times New Roman" panose="02020603050405020304" pitchFamily="18" charset="0"/>
              </a:rPr>
              <a:t>Kırgızistan’da istihdamın geliştirilmesine katkı sağlamak üzere çeşitli alanlarda el sanatları, el becerileri ve meslek kurslarının açılmasına öncülük edilmesi.</a:t>
            </a:r>
          </a:p>
          <a:p>
            <a:pPr marL="571500" lvl="0" indent="-457200" algn="just">
              <a:buClr>
                <a:srgbClr val="FF0000"/>
              </a:buClr>
              <a:buFont typeface="+mj-lt"/>
              <a:buAutoNum type="arabicPeriod"/>
            </a:pPr>
            <a:r>
              <a:rPr lang="tr-TR" sz="3000" b="1" dirty="0">
                <a:latin typeface="Times New Roman" panose="02020603050405020304" pitchFamily="18" charset="0"/>
                <a:cs typeface="Times New Roman" panose="02020603050405020304" pitchFamily="18" charset="0"/>
              </a:rPr>
              <a:t>Kültür ve sanat konularında topluma açık faaliyetlerin planlanıp yürütülmesi.</a:t>
            </a:r>
          </a:p>
          <a:p>
            <a:pPr marL="571500" lvl="0" indent="-457200" algn="just">
              <a:buClr>
                <a:srgbClr val="FF0000"/>
              </a:buClr>
              <a:buFont typeface="+mj-lt"/>
              <a:buAutoNum type="arabicPeriod"/>
            </a:pPr>
            <a:r>
              <a:rPr lang="tr-TR" sz="3000" b="1" dirty="0">
                <a:latin typeface="Times New Roman" panose="02020603050405020304" pitchFamily="18" charset="0"/>
                <a:cs typeface="Times New Roman" panose="02020603050405020304" pitchFamily="18" charset="0"/>
              </a:rPr>
              <a:t>Halka açık konserlerin ve sanat gösterilerinin düzenlenmesi.</a:t>
            </a:r>
          </a:p>
          <a:p>
            <a:pPr marL="571500" lvl="0" indent="-457200" algn="just">
              <a:buClr>
                <a:srgbClr val="FF0000"/>
              </a:buClr>
              <a:buFont typeface="+mj-lt"/>
              <a:buAutoNum type="arabicPeriod"/>
            </a:pPr>
            <a:r>
              <a:rPr lang="tr-TR" sz="3000" b="1" dirty="0">
                <a:latin typeface="Times New Roman" panose="02020603050405020304" pitchFamily="18" charset="0"/>
                <a:cs typeface="Times New Roman" panose="02020603050405020304" pitchFamily="18" charset="0"/>
              </a:rPr>
              <a:t>Üniversitemizin amaçları ve hedefleri doğrultusunda dış paydaşları ile ilişki ve işbirliklerinin geliştirilmesi</a:t>
            </a:r>
            <a:r>
              <a:rPr lang="tr-TR" sz="3000" b="1" dirty="0" smtClean="0">
                <a:latin typeface="Times New Roman" panose="02020603050405020304" pitchFamily="18" charset="0"/>
                <a:cs typeface="Times New Roman" panose="02020603050405020304" pitchFamily="18" charset="0"/>
              </a:rPr>
              <a:t>.</a:t>
            </a:r>
            <a:endParaRPr lang="tr-TR" sz="3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123675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04800"/>
            <a:ext cx="7620000" cy="884238"/>
          </a:xfrm>
        </p:spPr>
        <p:txBody>
          <a:bodyPr>
            <a:normAutofit fontScale="90000"/>
          </a:bodyPr>
          <a:lstStyle/>
          <a:p>
            <a:pPr algn="ctr"/>
            <a:r>
              <a:rPr lang="tr-TR" sz="3600" b="1" dirty="0" smtClean="0">
                <a:solidFill>
                  <a:srgbClr val="FF0000"/>
                </a:solidFill>
              </a:rPr>
              <a:t>TOPLANTI KARARLARI</a:t>
            </a:r>
            <a:r>
              <a:rPr lang="tr-TR" b="1" dirty="0" smtClean="0">
                <a:solidFill>
                  <a:srgbClr val="FF0000"/>
                </a:solidFill>
              </a:rPr>
              <a:t/>
            </a:r>
            <a:br>
              <a:rPr lang="tr-TR" b="1" dirty="0" smtClean="0">
                <a:solidFill>
                  <a:srgbClr val="FF0000"/>
                </a:solidFill>
              </a:rPr>
            </a:br>
            <a:endParaRPr lang="tr-TR" b="1" dirty="0">
              <a:solidFill>
                <a:srgbClr val="FF0000"/>
              </a:solidFill>
            </a:endParaRPr>
          </a:p>
        </p:txBody>
      </p:sp>
      <p:sp>
        <p:nvSpPr>
          <p:cNvPr id="3" name="İçerik Yer Tutucusu 2"/>
          <p:cNvSpPr>
            <a:spLocks noGrp="1"/>
          </p:cNvSpPr>
          <p:nvPr>
            <p:ph idx="1"/>
          </p:nvPr>
        </p:nvSpPr>
        <p:spPr>
          <a:xfrm>
            <a:off x="457200" y="785794"/>
            <a:ext cx="7901014" cy="5562600"/>
          </a:xfrm>
        </p:spPr>
        <p:txBody>
          <a:bodyPr>
            <a:noAutofit/>
          </a:bodyPr>
          <a:lstStyle/>
          <a:p>
            <a:pPr marL="628650" lvl="0" indent="-514350" algn="just">
              <a:buClr>
                <a:srgbClr val="FF0000"/>
              </a:buClr>
              <a:buFont typeface="+mj-lt"/>
              <a:buAutoNum type="arabicPeriod" startAt="5"/>
            </a:pPr>
            <a:r>
              <a:rPr lang="tr-TR" sz="2800" b="1" dirty="0" smtClean="0">
                <a:latin typeface="Times New Roman" panose="02020603050405020304" pitchFamily="18" charset="0"/>
                <a:cs typeface="Times New Roman" panose="02020603050405020304" pitchFamily="18" charset="0"/>
              </a:rPr>
              <a:t>Manas </a:t>
            </a:r>
            <a:r>
              <a:rPr lang="tr-TR" sz="2800" b="1" dirty="0">
                <a:latin typeface="Times New Roman" panose="02020603050405020304" pitchFamily="18" charset="0"/>
                <a:cs typeface="Times New Roman" panose="02020603050405020304" pitchFamily="18" charset="0"/>
              </a:rPr>
              <a:t>Radyo ve Televizyonunun etkin kullanımının güçlendirilmesi bakımından;</a:t>
            </a:r>
          </a:p>
          <a:p>
            <a:pPr algn="just">
              <a:buClr>
                <a:srgbClr val="FF0000"/>
              </a:buClr>
            </a:pPr>
            <a:r>
              <a:rPr lang="tr-TR" sz="2800" b="1" dirty="0">
                <a:latin typeface="Times New Roman" panose="02020603050405020304" pitchFamily="18" charset="0"/>
                <a:cs typeface="Times New Roman" panose="02020603050405020304" pitchFamily="18" charset="0"/>
              </a:rPr>
              <a:t>Radyo ve televizyonun “gençlik ve eğitim kanalı” haline getirilmesi, </a:t>
            </a:r>
          </a:p>
          <a:p>
            <a:pPr algn="just">
              <a:buClr>
                <a:srgbClr val="FF0000"/>
              </a:buClr>
            </a:pPr>
            <a:r>
              <a:rPr lang="tr-TR" sz="2800" b="1" dirty="0">
                <a:latin typeface="Times New Roman" panose="02020603050405020304" pitchFamily="18" charset="0"/>
                <a:cs typeface="Times New Roman" panose="02020603050405020304" pitchFamily="18" charset="0"/>
              </a:rPr>
              <a:t>dijital yayına geçilmesi,</a:t>
            </a:r>
          </a:p>
          <a:p>
            <a:pPr algn="just">
              <a:buClr>
                <a:srgbClr val="FF0000"/>
              </a:buClr>
            </a:pPr>
            <a:r>
              <a:rPr lang="tr-TR" sz="2800" b="1" dirty="0">
                <a:latin typeface="Times New Roman" panose="02020603050405020304" pitchFamily="18" charset="0"/>
                <a:cs typeface="Times New Roman" panose="02020603050405020304" pitchFamily="18" charset="0"/>
              </a:rPr>
              <a:t>uydu yayınına geçilmesi, </a:t>
            </a:r>
          </a:p>
          <a:p>
            <a:pPr algn="just">
              <a:buClr>
                <a:srgbClr val="FF0000"/>
              </a:buClr>
            </a:pPr>
            <a:r>
              <a:rPr lang="tr-TR" sz="2800" b="1" dirty="0">
                <a:latin typeface="Times New Roman" panose="02020603050405020304" pitchFamily="18" charset="0"/>
                <a:cs typeface="Times New Roman" panose="02020603050405020304" pitchFamily="18" charset="0"/>
              </a:rPr>
              <a:t>Türk dünyasındaki radyo ve televizyon kanallarıyla ortak yayın imkanlarının geliştirilmesi</a:t>
            </a:r>
            <a:r>
              <a:rPr lang="tr-TR" sz="2800" b="1" dirty="0" smtClean="0">
                <a:latin typeface="Times New Roman" panose="02020603050405020304" pitchFamily="18" charset="0"/>
                <a:cs typeface="Times New Roman" panose="02020603050405020304" pitchFamily="18" charset="0"/>
              </a:rPr>
              <a:t>.</a:t>
            </a:r>
          </a:p>
          <a:p>
            <a:pPr marL="628650" lvl="0" indent="-514350" algn="just">
              <a:buClr>
                <a:srgbClr val="FF0000"/>
              </a:buClr>
              <a:buFont typeface="+mj-lt"/>
              <a:buAutoNum type="arabicPeriod" startAt="6"/>
            </a:pPr>
            <a:r>
              <a:rPr lang="tr-TR" sz="2800" b="1" dirty="0" smtClean="0">
                <a:latin typeface="Times New Roman" panose="02020603050405020304" pitchFamily="18" charset="0"/>
                <a:cs typeface="Times New Roman" panose="02020603050405020304" pitchFamily="18" charset="0"/>
              </a:rPr>
              <a:t>Ulusal ve uluslararası düzeyde spor müsabakalarına etkin katılımın sağlanması ve öğrencilerin bu yönde performanslarının geliştirilmesi.</a:t>
            </a:r>
          </a:p>
          <a:p>
            <a:pPr algn="just">
              <a:buClr>
                <a:srgbClr val="FF0000"/>
              </a:buClr>
              <a:buNone/>
            </a:pP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660857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04800"/>
            <a:ext cx="7620000" cy="884238"/>
          </a:xfrm>
        </p:spPr>
        <p:txBody>
          <a:bodyPr>
            <a:normAutofit fontScale="90000"/>
          </a:bodyPr>
          <a:lstStyle/>
          <a:p>
            <a:pPr algn="ctr"/>
            <a:r>
              <a:rPr lang="tr-TR" sz="3600" b="1" dirty="0" smtClean="0">
                <a:solidFill>
                  <a:srgbClr val="FF0000"/>
                </a:solidFill>
              </a:rPr>
              <a:t>TOPLANTI KARARLARI</a:t>
            </a:r>
            <a:r>
              <a:rPr lang="tr-TR" b="1" dirty="0" smtClean="0">
                <a:solidFill>
                  <a:srgbClr val="FF0000"/>
                </a:solidFill>
              </a:rPr>
              <a:t/>
            </a:r>
            <a:br>
              <a:rPr lang="tr-TR" b="1" dirty="0" smtClean="0">
                <a:solidFill>
                  <a:srgbClr val="FF0000"/>
                </a:solidFill>
              </a:rPr>
            </a:br>
            <a:endParaRPr lang="tr-TR" b="1" dirty="0">
              <a:solidFill>
                <a:srgbClr val="FF0000"/>
              </a:solidFill>
            </a:endParaRPr>
          </a:p>
        </p:txBody>
      </p:sp>
      <p:sp>
        <p:nvSpPr>
          <p:cNvPr id="3" name="İçerik Yer Tutucusu 2"/>
          <p:cNvSpPr>
            <a:spLocks noGrp="1"/>
          </p:cNvSpPr>
          <p:nvPr>
            <p:ph idx="1"/>
          </p:nvPr>
        </p:nvSpPr>
        <p:spPr>
          <a:xfrm>
            <a:off x="457200" y="914400"/>
            <a:ext cx="7620000" cy="5562600"/>
          </a:xfrm>
        </p:spPr>
        <p:txBody>
          <a:bodyPr>
            <a:noAutofit/>
          </a:bodyPr>
          <a:lstStyle/>
          <a:p>
            <a:pPr marL="628650" lvl="0" indent="-514350" algn="just">
              <a:buClr>
                <a:srgbClr val="FF0000"/>
              </a:buClr>
              <a:buFont typeface="+mj-lt"/>
              <a:buAutoNum type="arabicPeriod" startAt="7"/>
            </a:pPr>
            <a:r>
              <a:rPr lang="tr-TR" sz="3000" b="1" dirty="0" smtClean="0">
                <a:latin typeface="Times New Roman" panose="02020603050405020304" pitchFamily="18" charset="0"/>
                <a:cs typeface="Times New Roman" panose="02020603050405020304" pitchFamily="18" charset="0"/>
              </a:rPr>
              <a:t>Kampus </a:t>
            </a:r>
            <a:r>
              <a:rPr lang="tr-TR" sz="3000" b="1" dirty="0">
                <a:latin typeface="Times New Roman" panose="02020603050405020304" pitchFamily="18" charset="0"/>
                <a:cs typeface="Times New Roman" panose="02020603050405020304" pitchFamily="18" charset="0"/>
              </a:rPr>
              <a:t>iş ve işlemleriyle ilgili kontrol ve güvenlik sisteminin uluslararası düzeyde geliştirilmesi.</a:t>
            </a:r>
          </a:p>
          <a:p>
            <a:pPr marL="628650" lvl="0" indent="-514350" algn="just">
              <a:buClr>
                <a:srgbClr val="FF0000"/>
              </a:buClr>
              <a:buFont typeface="+mj-lt"/>
              <a:buAutoNum type="arabicPeriod" startAt="7"/>
            </a:pPr>
            <a:r>
              <a:rPr lang="tr-TR" sz="3000" b="1" dirty="0">
                <a:latin typeface="Times New Roman" panose="02020603050405020304" pitchFamily="18" charset="0"/>
                <a:cs typeface="Times New Roman" panose="02020603050405020304" pitchFamily="18" charset="0"/>
              </a:rPr>
              <a:t>Üniversitemiz oryantasyon çalışmalarında, ortaya çıkan yeni durum ve ihtiyaçlar çerçevesinde hızlı tedbir alabilme kapasite ve kabiliyetinin geliştirilmesi</a:t>
            </a:r>
            <a:r>
              <a:rPr lang="tr-TR" sz="3000" b="1" dirty="0" smtClean="0">
                <a:latin typeface="Times New Roman" panose="02020603050405020304" pitchFamily="18" charset="0"/>
                <a:cs typeface="Times New Roman" panose="02020603050405020304" pitchFamily="18" charset="0"/>
              </a:rPr>
              <a:t>.</a:t>
            </a:r>
          </a:p>
          <a:p>
            <a:pPr marL="628650" indent="-514350" algn="just">
              <a:buClr>
                <a:srgbClr val="FF0000"/>
              </a:buClr>
              <a:buFont typeface="+mj-lt"/>
              <a:buAutoNum type="arabicPeriod" startAt="7"/>
            </a:pPr>
            <a:r>
              <a:rPr lang="tr-TR" sz="3000" b="1" dirty="0" smtClean="0">
                <a:latin typeface="Times New Roman" panose="02020603050405020304" pitchFamily="18" charset="0"/>
                <a:cs typeface="Times New Roman" panose="02020603050405020304" pitchFamily="18" charset="0"/>
              </a:rPr>
              <a:t>Üniversitemizin halkla bütünleşmesini sağlamak üzere öğretim yılı sonunda geniş katılımlı Yaz Şenlikleri haftası düzenlenmesi.</a:t>
            </a:r>
            <a:endParaRPr lang="tr-TR" sz="3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302229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04800"/>
            <a:ext cx="7620000" cy="884238"/>
          </a:xfrm>
        </p:spPr>
        <p:txBody>
          <a:bodyPr>
            <a:normAutofit fontScale="90000"/>
          </a:bodyPr>
          <a:lstStyle/>
          <a:p>
            <a:pPr algn="ctr"/>
            <a:r>
              <a:rPr lang="tr-TR" sz="3600" b="1" dirty="0" smtClean="0">
                <a:solidFill>
                  <a:srgbClr val="FF0000"/>
                </a:solidFill>
              </a:rPr>
              <a:t>TOPLANTI KARARLARI</a:t>
            </a:r>
            <a:r>
              <a:rPr lang="tr-TR" b="1" dirty="0" smtClean="0">
                <a:solidFill>
                  <a:srgbClr val="FF0000"/>
                </a:solidFill>
              </a:rPr>
              <a:t/>
            </a:r>
            <a:br>
              <a:rPr lang="tr-TR" b="1" dirty="0" smtClean="0">
                <a:solidFill>
                  <a:srgbClr val="FF0000"/>
                </a:solidFill>
              </a:rPr>
            </a:br>
            <a:endParaRPr lang="tr-TR" b="1" dirty="0">
              <a:solidFill>
                <a:srgbClr val="FF0000"/>
              </a:solidFill>
            </a:endParaRPr>
          </a:p>
        </p:txBody>
      </p:sp>
      <p:sp>
        <p:nvSpPr>
          <p:cNvPr id="3" name="İçerik Yer Tutucusu 2"/>
          <p:cNvSpPr>
            <a:spLocks noGrp="1"/>
          </p:cNvSpPr>
          <p:nvPr>
            <p:ph idx="1"/>
          </p:nvPr>
        </p:nvSpPr>
        <p:spPr>
          <a:xfrm>
            <a:off x="457200" y="914400"/>
            <a:ext cx="7620000" cy="5562600"/>
          </a:xfrm>
        </p:spPr>
        <p:txBody>
          <a:bodyPr>
            <a:noAutofit/>
          </a:bodyPr>
          <a:lstStyle/>
          <a:p>
            <a:pPr marL="628650" lvl="0" indent="-514350" algn="just">
              <a:buClr>
                <a:srgbClr val="FF0000"/>
              </a:buClr>
              <a:buFont typeface="+mj-lt"/>
              <a:buAutoNum type="arabicPeriod" startAt="10"/>
            </a:pPr>
            <a:r>
              <a:rPr lang="tr-TR" sz="3000" b="1" dirty="0" smtClean="0">
                <a:latin typeface="Times New Roman" panose="02020603050405020304" pitchFamily="18" charset="0"/>
                <a:cs typeface="Times New Roman" panose="02020603050405020304" pitchFamily="18" charset="0"/>
              </a:rPr>
              <a:t>Üniversitemizin </a:t>
            </a:r>
            <a:r>
              <a:rPr lang="tr-TR" sz="3000" b="1" dirty="0">
                <a:latin typeface="Times New Roman" panose="02020603050405020304" pitchFamily="18" charset="0"/>
                <a:cs typeface="Times New Roman" panose="02020603050405020304" pitchFamily="18" charset="0"/>
              </a:rPr>
              <a:t>misyonu ve vizyonu çerçevesinde toplumla kaynaşmasını sağlamak üzere mevcut Basın, Halkla İlişkiler Bürosunun güçlendirilmesi.</a:t>
            </a:r>
          </a:p>
          <a:p>
            <a:pPr marL="628650" lvl="0" indent="-514350" algn="just">
              <a:buClr>
                <a:srgbClr val="FF0000"/>
              </a:buClr>
              <a:buFont typeface="+mj-lt"/>
              <a:buAutoNum type="arabicPeriod" startAt="10"/>
            </a:pPr>
            <a:r>
              <a:rPr lang="tr-TR" sz="3000" b="1" dirty="0">
                <a:latin typeface="Times New Roman" panose="02020603050405020304" pitchFamily="18" charset="0"/>
                <a:cs typeface="Times New Roman" panose="02020603050405020304" pitchFamily="18" charset="0"/>
              </a:rPr>
              <a:t>Üniversitemiz genelinde işleyişin kontrollü, hızlı ve güvenilir olması bakımından, bürokrasiyi azaltma, idari birimler arasındaki işleyişte karar verme ve hızlı hareket edebilme kabiliyetinin geliştirilmesi.</a:t>
            </a:r>
          </a:p>
        </p:txBody>
      </p:sp>
    </p:spTree>
    <p:extLst>
      <p:ext uri="{BB962C8B-B14F-4D97-AF65-F5344CB8AC3E}">
        <p14:creationId xmlns:p14="http://schemas.microsoft.com/office/powerpoint/2010/main" xmlns="" val="3901069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90600" y="838200"/>
            <a:ext cx="77724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tabLst/>
            </a:pPr>
            <a:r>
              <a:rPr kumimoji="0" lang="tr-TR" sz="1900" b="0"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1. Eğitim-Öğretim Hizmetlerinin Kalitesinin Artırılması</a:t>
            </a:r>
            <a:endParaRPr kumimoji="0" lang="tr-TR" sz="1900" b="0" i="0" u="none" strike="noStrike" cap="none" normalizeH="0" baseline="0" dirty="0" smtClean="0">
              <a:ln>
                <a:noFill/>
              </a:ln>
              <a:solidFill>
                <a:srgbClr val="0070C0"/>
              </a:solidFill>
              <a:effectLst/>
              <a:latin typeface="Calibri" pitchFamily="34" charset="0"/>
              <a:cs typeface="Arial" pitchFamily="34" charset="0"/>
            </a:endParaRPr>
          </a:p>
          <a:p>
            <a:pPr marL="457200" marR="0" lvl="0" indent="-176213"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1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Seçilen öğrenci niteliğinin artırılması</a:t>
            </a:r>
            <a:endParaRPr kumimoji="0" lang="tr-TR" sz="1900" b="0" i="0" u="none" strike="noStrike" cap="none" normalizeH="0" baseline="0" dirty="0" smtClean="0">
              <a:ln>
                <a:noFill/>
              </a:ln>
              <a:solidFill>
                <a:schemeClr val="tx1"/>
              </a:solidFill>
              <a:effectLst/>
              <a:latin typeface="Calibri" pitchFamily="34" charset="0"/>
              <a:cs typeface="Arial" pitchFamily="34" charset="0"/>
            </a:endParaRPr>
          </a:p>
          <a:p>
            <a:pPr marL="457200" marR="0" lvl="0" indent="-176213"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1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Özellikle Türkiye ve Kırgızistan’da liselerde tanıtım faaliyetlerinin artırılması ve içerik geliştirilmesi</a:t>
            </a:r>
            <a:endParaRPr kumimoji="0" lang="tr-TR" sz="1900" b="0" i="0" u="none" strike="noStrike" cap="none" normalizeH="0" baseline="0" dirty="0" smtClean="0">
              <a:ln>
                <a:noFill/>
              </a:ln>
              <a:solidFill>
                <a:schemeClr val="tx1"/>
              </a:solidFill>
              <a:effectLst/>
              <a:latin typeface="Calibri" pitchFamily="34" charset="0"/>
              <a:cs typeface="Arial" pitchFamily="34" charset="0"/>
            </a:endParaRPr>
          </a:p>
          <a:p>
            <a:pPr marL="457200" marR="0" lvl="0" indent="-176213"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1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Üniversitenin ulusal ve uluslararası düzeyde akredite programlarının sayısının artırılması</a:t>
            </a:r>
            <a:endParaRPr kumimoji="0" lang="tr-TR" sz="1900" b="0" i="0" u="none" strike="noStrike" cap="none" normalizeH="0" baseline="0" dirty="0" smtClean="0">
              <a:ln>
                <a:noFill/>
              </a:ln>
              <a:solidFill>
                <a:schemeClr val="tx1"/>
              </a:solidFill>
              <a:effectLst/>
              <a:latin typeface="Calibri" pitchFamily="34" charset="0"/>
              <a:cs typeface="Arial" pitchFamily="34" charset="0"/>
            </a:endParaRPr>
          </a:p>
          <a:p>
            <a:pPr marL="457200" marR="0" lvl="0" indent="-176213"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1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Mezun yeterliklerinin sektör beklentilerine uygunluğunun sağlanması</a:t>
            </a:r>
            <a:endParaRPr kumimoji="0" lang="tr-TR" sz="1900" b="0" i="0" u="none" strike="noStrike" cap="none" normalizeH="0" baseline="0" dirty="0" smtClean="0">
              <a:ln>
                <a:noFill/>
              </a:ln>
              <a:solidFill>
                <a:schemeClr val="tx1"/>
              </a:solidFill>
              <a:effectLst/>
              <a:latin typeface="Calibri" pitchFamily="34" charset="0"/>
              <a:cs typeface="Arial" pitchFamily="34" charset="0"/>
            </a:endParaRPr>
          </a:p>
          <a:p>
            <a:pPr marL="457200" marR="0" lvl="0" indent="-176213"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1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Üniversitemizde eğitim-öğretimde bilişim teknolojilerinin etkin kullanımı</a:t>
            </a:r>
            <a:endParaRPr kumimoji="0" lang="tr-TR" sz="1900" b="0" i="0" u="none" strike="noStrike" cap="none" normalizeH="0" baseline="0" dirty="0" smtClean="0">
              <a:ln>
                <a:noFill/>
              </a:ln>
              <a:solidFill>
                <a:schemeClr val="tx1"/>
              </a:solidFill>
              <a:effectLst/>
              <a:latin typeface="Calibri" pitchFamily="34" charset="0"/>
              <a:cs typeface="Arial" pitchFamily="34" charset="0"/>
            </a:endParaRPr>
          </a:p>
          <a:p>
            <a:pPr marL="457200" marR="0" lvl="0" indent="-176213"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1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Özgün ders materyallerinin geliştirilmesi</a:t>
            </a:r>
            <a:endParaRPr kumimoji="0" lang="tr-TR" sz="1900" b="0" i="0" u="none" strike="noStrike" cap="none" normalizeH="0" baseline="0" dirty="0" smtClean="0">
              <a:ln>
                <a:noFill/>
              </a:ln>
              <a:solidFill>
                <a:schemeClr val="tx1"/>
              </a:solidFill>
              <a:effectLst/>
              <a:latin typeface="Calibri" pitchFamily="34" charset="0"/>
              <a:cs typeface="Arial" pitchFamily="34" charset="0"/>
            </a:endParaRPr>
          </a:p>
          <a:p>
            <a:pPr marL="457200" marR="0" lvl="0" indent="-176213"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1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Öğrencileri öğrenmeye motive edici öğrenci merkezli eğitim-öğretim tekniklerinin geliştirilmesi</a:t>
            </a:r>
            <a:endParaRPr kumimoji="0" lang="tr-TR" sz="1900" b="0" i="0" u="none" strike="noStrike" cap="none" normalizeH="0" baseline="0" dirty="0" smtClean="0">
              <a:ln>
                <a:noFill/>
              </a:ln>
              <a:solidFill>
                <a:schemeClr val="tx1"/>
              </a:solidFill>
              <a:effectLst/>
              <a:latin typeface="Calibri" pitchFamily="34" charset="0"/>
              <a:cs typeface="Arial" pitchFamily="34" charset="0"/>
            </a:endParaRPr>
          </a:p>
          <a:p>
            <a:pPr marL="457200" marR="0" lvl="0" indent="-176213"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1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Uluslararası öğrenci sayısının artırılması</a:t>
            </a:r>
            <a:endParaRPr kumimoji="0" lang="tr-TR" sz="1900" b="0" i="0" u="none" strike="noStrike" cap="none" normalizeH="0" baseline="0" dirty="0" smtClean="0">
              <a:ln>
                <a:noFill/>
              </a:ln>
              <a:solidFill>
                <a:schemeClr val="tx1"/>
              </a:solidFill>
              <a:effectLst/>
              <a:latin typeface="Calibri" pitchFamily="34" charset="0"/>
              <a:cs typeface="Arial" pitchFamily="34" charset="0"/>
            </a:endParaRPr>
          </a:p>
          <a:p>
            <a:pPr marL="457200" marR="0" lvl="0" indent="-176213"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1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Öğrenci değişimi programlarının etkin kullanımı</a:t>
            </a:r>
            <a:endParaRPr kumimoji="0" lang="tr-TR" sz="1900" b="0" i="0" u="none" strike="noStrike" cap="none" normalizeH="0" baseline="0" dirty="0" smtClean="0">
              <a:ln>
                <a:noFill/>
              </a:ln>
              <a:solidFill>
                <a:schemeClr val="tx1"/>
              </a:solidFill>
              <a:effectLst/>
              <a:latin typeface="Calibri" pitchFamily="34" charset="0"/>
              <a:cs typeface="Arial" pitchFamily="34" charset="0"/>
            </a:endParaRPr>
          </a:p>
          <a:p>
            <a:pPr marL="457200" marR="0" lvl="0" indent="-176213"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1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Üniversitemiz lisans ve lisansüstü eğitim-öğretim programları üzerindeki sınırlayıcı faktörlerin azaltılması (Bologna sürecine uyumun artırılması)</a:t>
            </a:r>
            <a:endParaRPr kumimoji="0" lang="tr-TR" sz="1900" b="0" i="0" u="none" strike="noStrike" cap="none" normalizeH="0" baseline="0" dirty="0" smtClean="0">
              <a:ln>
                <a:noFill/>
              </a:ln>
              <a:solidFill>
                <a:schemeClr val="tx1"/>
              </a:solidFill>
              <a:effectLst/>
              <a:latin typeface="Calibri" pitchFamily="34" charset="0"/>
              <a:cs typeface="Arial" pitchFamily="34" charset="0"/>
            </a:endParaRPr>
          </a:p>
          <a:p>
            <a:pPr marL="457200" marR="0" lvl="0" indent="-176213"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1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Yaşamboyu öğrenme kapsamında çalışanlara, öğrencilere ve topluma yönelik faaliyetlerin niteliğinin artırılması</a:t>
            </a:r>
            <a:endParaRPr kumimoji="0" lang="tr-TR" sz="1900" b="0" i="0" u="none" strike="noStrike" cap="none" normalizeH="0" baseline="0" dirty="0" smtClean="0">
              <a:ln>
                <a:noFill/>
              </a:ln>
              <a:solidFill>
                <a:schemeClr val="tx1"/>
              </a:solidFill>
              <a:effectLst/>
              <a:latin typeface="Calibri" pitchFamily="34" charset="0"/>
              <a:cs typeface="Arial" pitchFamily="34" charset="0"/>
            </a:endParaRPr>
          </a:p>
          <a:p>
            <a:pPr marL="457200" marR="0" lvl="0" indent="-176213" algn="l" defTabSz="914400" rtl="0" eaLnBrk="0" fontAlgn="base" latinLnBrk="0" hangingPunct="0">
              <a:lnSpc>
                <a:spcPct val="100000"/>
              </a:lnSpc>
              <a:spcBef>
                <a:spcPct val="0"/>
              </a:spcBef>
              <a:spcAft>
                <a:spcPct val="0"/>
              </a:spcAft>
              <a:buClrTx/>
              <a:buSzTx/>
              <a:buFont typeface="Arial" pitchFamily="34" charset="0"/>
              <a:buChar char="•"/>
              <a:tabLst/>
            </a:pPr>
            <a:r>
              <a:rPr kumimoji="0" lang="tr-TR" sz="1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Mezun görüşlerinin alınması ve kalite sürecinde değerlendirilmesi</a:t>
            </a:r>
            <a:endParaRPr kumimoji="0" lang="tr-TR" sz="1900" b="0" i="0" u="none" strike="noStrike" cap="none" normalizeH="0" baseline="0" dirty="0" smtClean="0">
              <a:ln>
                <a:noFill/>
              </a:ln>
              <a:solidFill>
                <a:schemeClr val="tx1"/>
              </a:solidFill>
              <a:effectLst/>
              <a:latin typeface="Calibri" pitchFamily="34" charset="0"/>
              <a:cs typeface="Arial" pitchFamily="34" charset="0"/>
            </a:endParaRPr>
          </a:p>
        </p:txBody>
      </p:sp>
      <p:sp>
        <p:nvSpPr>
          <p:cNvPr id="5" name="Title 1"/>
          <p:cNvSpPr>
            <a:spLocks noGrp="1"/>
          </p:cNvSpPr>
          <p:nvPr>
            <p:ph type="ctrTitle"/>
          </p:nvPr>
        </p:nvSpPr>
        <p:spPr>
          <a:xfrm>
            <a:off x="1066800" y="152400"/>
            <a:ext cx="7772400" cy="609600"/>
          </a:xfrm>
        </p:spPr>
        <p:txBody>
          <a:bodyPr>
            <a:noAutofit/>
          </a:bodyPr>
          <a:lstStyle/>
          <a:p>
            <a:r>
              <a:rPr lang="tr-TR" sz="2000" b="1" dirty="0">
                <a:solidFill>
                  <a:srgbClr val="FF0000"/>
                </a:solidFill>
              </a:rPr>
              <a:t>KALİTE GELİŞTİRME VE AKREDİTASYON </a:t>
            </a:r>
            <a:r>
              <a:rPr lang="tr-TR" sz="2000" b="1" dirty="0" smtClean="0">
                <a:solidFill>
                  <a:srgbClr val="FF0000"/>
                </a:solidFill>
              </a:rPr>
              <a:t>GRUBU</a:t>
            </a:r>
            <a:br>
              <a:rPr lang="tr-TR" sz="2000" b="1" dirty="0" smtClean="0">
                <a:solidFill>
                  <a:srgbClr val="FF0000"/>
                </a:solidFill>
              </a:rPr>
            </a:br>
            <a:r>
              <a:rPr lang="tr-TR" sz="2000" b="1" dirty="0" smtClean="0">
                <a:solidFill>
                  <a:srgbClr val="FF0000"/>
                </a:solidFill>
              </a:rPr>
              <a:t>Kalite İyileştirme Alanları</a:t>
            </a:r>
            <a:endParaRPr lang="tr-TR" sz="2000" dirty="0">
              <a:solidFill>
                <a:srgbClr val="FF0000"/>
              </a:solidFill>
            </a:endParaRPr>
          </a:p>
        </p:txBody>
      </p:sp>
      <p:sp>
        <p:nvSpPr>
          <p:cNvPr id="4" name="Slide Number Placeholder 3"/>
          <p:cNvSpPr>
            <a:spLocks noGrp="1"/>
          </p:cNvSpPr>
          <p:nvPr>
            <p:ph type="sldNum" sz="quarter" idx="12"/>
          </p:nvPr>
        </p:nvSpPr>
        <p:spPr/>
        <p:txBody>
          <a:bodyPr/>
          <a:lstStyle/>
          <a:p>
            <a:fld id="{C4835535-E8C5-44D4-9B98-2ABFE0F7BE58}" type="slidenum">
              <a:rPr lang="tr-TR" smtClean="0"/>
              <a:pPr/>
              <a:t>3</a:t>
            </a:fld>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04800"/>
            <a:ext cx="7620000" cy="884238"/>
          </a:xfrm>
        </p:spPr>
        <p:txBody>
          <a:bodyPr>
            <a:normAutofit fontScale="90000"/>
          </a:bodyPr>
          <a:lstStyle/>
          <a:p>
            <a:pPr algn="ctr"/>
            <a:r>
              <a:rPr lang="tr-TR" sz="3600" b="1" dirty="0" smtClean="0">
                <a:solidFill>
                  <a:srgbClr val="FF0000"/>
                </a:solidFill>
              </a:rPr>
              <a:t>ÇEKİRDEK EKİP</a:t>
            </a:r>
            <a:r>
              <a:rPr lang="tr-TR" b="1" dirty="0" smtClean="0">
                <a:solidFill>
                  <a:srgbClr val="FF0000"/>
                </a:solidFill>
              </a:rPr>
              <a:t/>
            </a:r>
            <a:br>
              <a:rPr lang="tr-TR" b="1" dirty="0" smtClean="0">
                <a:solidFill>
                  <a:srgbClr val="FF0000"/>
                </a:solidFill>
              </a:rPr>
            </a:br>
            <a:endParaRPr lang="tr-TR" b="1" dirty="0">
              <a:solidFill>
                <a:srgbClr val="FF0000"/>
              </a:solidFill>
            </a:endParaRPr>
          </a:p>
        </p:txBody>
      </p:sp>
      <p:sp>
        <p:nvSpPr>
          <p:cNvPr id="3" name="İçerik Yer Tutucusu 2"/>
          <p:cNvSpPr>
            <a:spLocks noGrp="1"/>
          </p:cNvSpPr>
          <p:nvPr>
            <p:ph idx="1"/>
          </p:nvPr>
        </p:nvSpPr>
        <p:spPr/>
        <p:txBody>
          <a:bodyPr>
            <a:normAutofit/>
          </a:bodyPr>
          <a:lstStyle/>
          <a:p>
            <a:pPr marL="571500" indent="-457200">
              <a:buClr>
                <a:srgbClr val="FF0000"/>
              </a:buClr>
              <a:buFont typeface="+mj-lt"/>
              <a:buAutoNum type="arabicPeriod"/>
            </a:pPr>
            <a:r>
              <a:rPr lang="tr-TR" sz="3000" b="1" dirty="0" smtClean="0">
                <a:latin typeface="Times New Roman" pitchFamily="18" charset="0"/>
                <a:cs typeface="Times New Roman" pitchFamily="18" charset="0"/>
              </a:rPr>
              <a:t>Suat Cebeci</a:t>
            </a:r>
          </a:p>
          <a:p>
            <a:pPr marL="571500" lvl="0" indent="-457200">
              <a:buClr>
                <a:srgbClr val="FF0000"/>
              </a:buClr>
              <a:buFont typeface="+mj-lt"/>
              <a:buAutoNum type="arabicPeriod"/>
            </a:pPr>
            <a:r>
              <a:rPr lang="tr-TR" sz="3000" b="1" dirty="0" smtClean="0">
                <a:latin typeface="Times New Roman" pitchFamily="18" charset="0"/>
                <a:cs typeface="Times New Roman" pitchFamily="18" charset="0"/>
              </a:rPr>
              <a:t>Ali Bahadır</a:t>
            </a:r>
            <a:endParaRPr lang="tr-TR" sz="3000" b="1" dirty="0">
              <a:latin typeface="Times New Roman" pitchFamily="18" charset="0"/>
              <a:cs typeface="Times New Roman" pitchFamily="18" charset="0"/>
            </a:endParaRPr>
          </a:p>
          <a:p>
            <a:pPr marL="628650" lvl="0" indent="-514350">
              <a:buClr>
                <a:srgbClr val="FF0000"/>
              </a:buClr>
              <a:buFont typeface="+mj-lt"/>
              <a:buAutoNum type="arabicPeriod"/>
            </a:pPr>
            <a:r>
              <a:rPr lang="tr-TR" sz="3000" b="1" dirty="0" smtClean="0">
                <a:latin typeface="Times New Roman" pitchFamily="18" charset="0"/>
                <a:cs typeface="Times New Roman" pitchFamily="18" charset="0"/>
              </a:rPr>
              <a:t>Kanat </a:t>
            </a:r>
            <a:r>
              <a:rPr lang="tr-TR" sz="3000" b="1" dirty="0" err="1">
                <a:latin typeface="Times New Roman" pitchFamily="18" charset="0"/>
                <a:cs typeface="Times New Roman" pitchFamily="18" charset="0"/>
              </a:rPr>
              <a:t>Canuzakov</a:t>
            </a:r>
            <a:endParaRPr lang="tr-TR" sz="3000" b="1" dirty="0">
              <a:latin typeface="Times New Roman" pitchFamily="18" charset="0"/>
              <a:cs typeface="Times New Roman" pitchFamily="18" charset="0"/>
            </a:endParaRPr>
          </a:p>
          <a:p>
            <a:pPr marL="628650" lvl="0" indent="-514350">
              <a:buClr>
                <a:srgbClr val="FF0000"/>
              </a:buClr>
              <a:buFont typeface="+mj-lt"/>
              <a:buAutoNum type="arabicPeriod"/>
            </a:pPr>
            <a:r>
              <a:rPr lang="tr-TR" sz="3000" b="1" dirty="0">
                <a:latin typeface="Times New Roman" pitchFamily="18" charset="0"/>
                <a:cs typeface="Times New Roman" pitchFamily="18" charset="0"/>
              </a:rPr>
              <a:t>Ziya Arpalı</a:t>
            </a:r>
          </a:p>
          <a:p>
            <a:pPr marL="628650" lvl="0" indent="-514350">
              <a:buClr>
                <a:srgbClr val="FF0000"/>
              </a:buClr>
              <a:buFont typeface="+mj-lt"/>
              <a:buAutoNum type="arabicPeriod"/>
            </a:pPr>
            <a:r>
              <a:rPr lang="tr-TR" sz="3000" b="1" dirty="0" smtClean="0">
                <a:latin typeface="Times New Roman" pitchFamily="18" charset="0"/>
                <a:cs typeface="Times New Roman" pitchFamily="18" charset="0"/>
              </a:rPr>
              <a:t>Yunus Emre Gürbüz</a:t>
            </a:r>
            <a:endParaRPr lang="tr-TR" sz="30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8595611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3400" y="762000"/>
            <a:ext cx="7696200" cy="4876800"/>
          </a:xfrm>
        </p:spPr>
        <p:txBody>
          <a:bodyPr/>
          <a:lstStyle/>
          <a:p>
            <a:pPr algn="ctr"/>
            <a:r>
              <a:rPr lang="tr-TR" sz="4800" b="1" dirty="0" smtClean="0"/>
              <a:t/>
            </a:r>
            <a:br>
              <a:rPr lang="tr-TR" sz="4800" b="1" dirty="0" smtClean="0"/>
            </a:br>
            <a:r>
              <a:rPr lang="tr-TR" sz="4800" b="1" dirty="0"/>
              <a:t/>
            </a:r>
            <a:br>
              <a:rPr lang="tr-TR" sz="4800" b="1" dirty="0"/>
            </a:br>
            <a:r>
              <a:rPr lang="tr-TR" sz="4800" b="1" dirty="0" smtClean="0"/>
              <a:t/>
            </a:r>
            <a:br>
              <a:rPr lang="tr-TR" sz="4800" b="1" dirty="0" smtClean="0"/>
            </a:br>
            <a:r>
              <a:rPr lang="tr-TR" sz="4800" b="1" dirty="0" smtClean="0"/>
              <a:t>TEŞEKKÜRLER</a:t>
            </a:r>
            <a:r>
              <a:rPr lang="tr-TR" b="1" dirty="0" smtClean="0"/>
              <a:t/>
            </a:r>
            <a:br>
              <a:rPr lang="tr-TR" b="1" dirty="0" smtClean="0"/>
            </a:br>
            <a:r>
              <a:rPr lang="tr-TR" b="1" dirty="0" smtClean="0"/>
              <a:t/>
            </a:r>
            <a:br>
              <a:rPr lang="tr-TR" b="1" dirty="0" smtClean="0"/>
            </a:br>
            <a:r>
              <a:rPr lang="tr-TR" b="1" dirty="0"/>
              <a:t/>
            </a:r>
            <a:br>
              <a:rPr lang="tr-TR" b="1" dirty="0"/>
            </a:br>
            <a:endParaRPr lang="tr-TR" sz="2000" b="1" dirty="0"/>
          </a:p>
        </p:txBody>
      </p:sp>
      <p:pic>
        <p:nvPicPr>
          <p:cNvPr id="4" name="Picture 2" descr="http://manas.edu.kg/logo/20yil.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2819401" cy="19486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956312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52600" y="3505200"/>
            <a:ext cx="7406640" cy="1472184"/>
          </a:xfrm>
        </p:spPr>
        <p:txBody>
          <a:bodyPr/>
          <a:lstStyle/>
          <a:p>
            <a:r>
              <a:rPr lang="tr-TR" dirty="0" smtClean="0"/>
              <a:t>ARAŞTIRMA FAALİYETLERİ ÇALIŞMA GRUBU RAPORU</a:t>
            </a:r>
            <a:endParaRPr lang="en-US" dirty="0"/>
          </a:p>
        </p:txBody>
      </p:sp>
      <p:pic>
        <p:nvPicPr>
          <p:cNvPr id="54279" name="Picture 7"/>
          <p:cNvPicPr>
            <a:picLocks noChangeAspect="1" noChangeArrowheads="1"/>
          </p:cNvPicPr>
          <p:nvPr/>
        </p:nvPicPr>
        <p:blipFill>
          <a:blip r:embed="rId2" cstate="print"/>
          <a:srcRect/>
          <a:stretch>
            <a:fillRect/>
          </a:stretch>
        </p:blipFill>
        <p:spPr bwMode="auto">
          <a:xfrm>
            <a:off x="1295400" y="304800"/>
            <a:ext cx="1927207" cy="1331748"/>
          </a:xfrm>
          <a:prstGeom prst="rect">
            <a:avLst/>
          </a:prstGeom>
          <a:noFill/>
          <a:ln w="9525">
            <a:noFill/>
            <a:miter lim="800000"/>
            <a:headEnd/>
            <a:tailEnd/>
          </a:ln>
          <a:effectLst/>
        </p:spPr>
      </p:pic>
    </p:spTree>
    <p:extLst>
      <p:ext uri="{BB962C8B-B14F-4D97-AF65-F5344CB8AC3E}">
        <p14:creationId xmlns:p14="http://schemas.microsoft.com/office/powerpoint/2010/main" xmlns="" val="20041299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tr-TR" dirty="0" smtClean="0"/>
              <a:t>Araştırma Faaliyetleri  Çalışma Grubu Üyeleri</a:t>
            </a:r>
            <a:endParaRPr lang="en-US" dirty="0"/>
          </a:p>
        </p:txBody>
      </p:sp>
      <p:sp>
        <p:nvSpPr>
          <p:cNvPr id="3" name="2 İçerik Yer Tutucusu"/>
          <p:cNvSpPr>
            <a:spLocks noGrp="1"/>
          </p:cNvSpPr>
          <p:nvPr>
            <p:ph sz="quarter" idx="1"/>
          </p:nvPr>
        </p:nvSpPr>
        <p:spPr/>
        <p:txBody>
          <a:bodyPr/>
          <a:lstStyle/>
          <a:p>
            <a:endParaRPr lang="tr-TR" smtClean="0"/>
          </a:p>
          <a:p>
            <a:endParaRPr lang="tr-TR" smtClean="0"/>
          </a:p>
          <a:p>
            <a:endParaRPr lang="tr-TR" smtClean="0"/>
          </a:p>
          <a:p>
            <a:endParaRPr lang="tr-TR" dirty="0"/>
          </a:p>
        </p:txBody>
      </p:sp>
      <p:graphicFrame>
        <p:nvGraphicFramePr>
          <p:cNvPr id="4" name="Table 3"/>
          <p:cNvGraphicFramePr>
            <a:graphicFrameLocks noGrp="1"/>
          </p:cNvGraphicFramePr>
          <p:nvPr>
            <p:extLst>
              <p:ext uri="{D42A27DB-BD31-4B8C-83A1-F6EECF244321}">
                <p14:modId xmlns:p14="http://schemas.microsoft.com/office/powerpoint/2010/main" xmlns="" val="3454813646"/>
              </p:ext>
            </p:extLst>
          </p:nvPr>
        </p:nvGraphicFramePr>
        <p:xfrm>
          <a:off x="899592" y="2420888"/>
          <a:ext cx="7651310" cy="2944368"/>
        </p:xfrm>
        <a:graphic>
          <a:graphicData uri="http://schemas.openxmlformats.org/drawingml/2006/table">
            <a:tbl>
              <a:tblPr firstRow="1" firstCol="1" bandRow="1">
                <a:tableStyleId>{2D5ABB26-0587-4C30-8999-92F81FD0307C}</a:tableStyleId>
              </a:tblPr>
              <a:tblGrid>
                <a:gridCol w="3825655"/>
                <a:gridCol w="3825655"/>
              </a:tblGrid>
              <a:tr h="297633">
                <a:tc>
                  <a:txBody>
                    <a:bodyPr/>
                    <a:lstStyle/>
                    <a:p>
                      <a:pPr marL="0" marR="0">
                        <a:lnSpc>
                          <a:spcPct val="115000"/>
                        </a:lnSpc>
                        <a:spcBef>
                          <a:spcPts val="0"/>
                        </a:spcBef>
                        <a:spcAft>
                          <a:spcPts val="0"/>
                        </a:spcAft>
                      </a:pPr>
                      <a:r>
                        <a:rPr lang="tr-TR" sz="1800" dirty="0">
                          <a:effectLst/>
                        </a:rPr>
                        <a:t>Ali Osman Solak</a:t>
                      </a:r>
                      <a:endParaRPr lang="en-US" sz="24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tr-TR" sz="2000" dirty="0">
                          <a:effectLst/>
                        </a:rPr>
                        <a:t>Ella Abılayeva </a:t>
                      </a:r>
                      <a:endParaRPr lang="en-US" sz="2800" dirty="0">
                        <a:effectLst/>
                        <a:latin typeface="Calibri"/>
                        <a:ea typeface="Times New Roman"/>
                        <a:cs typeface="Times New Roman"/>
                      </a:endParaRPr>
                    </a:p>
                  </a:txBody>
                  <a:tcPr marL="68580" marR="68580" marT="0" marB="0"/>
                </a:tc>
              </a:tr>
              <a:tr h="297633">
                <a:tc>
                  <a:txBody>
                    <a:bodyPr/>
                    <a:lstStyle/>
                    <a:p>
                      <a:pPr marL="0" marR="0">
                        <a:lnSpc>
                          <a:spcPct val="115000"/>
                        </a:lnSpc>
                        <a:spcBef>
                          <a:spcPts val="0"/>
                        </a:spcBef>
                        <a:spcAft>
                          <a:spcPts val="0"/>
                        </a:spcAft>
                      </a:pPr>
                      <a:r>
                        <a:rPr lang="tr-TR" sz="2000" dirty="0">
                          <a:effectLst/>
                        </a:rPr>
                        <a:t>Ulan </a:t>
                      </a:r>
                      <a:r>
                        <a:rPr lang="tr-TR" sz="2000" dirty="0" err="1">
                          <a:effectLst/>
                        </a:rPr>
                        <a:t>Brimkulov</a:t>
                      </a:r>
                      <a:r>
                        <a:rPr lang="tr-TR" sz="2000" dirty="0">
                          <a:effectLst/>
                        </a:rPr>
                        <a:t> </a:t>
                      </a:r>
                      <a:endParaRPr lang="en-US" sz="28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tr-TR" sz="2000" dirty="0" err="1" smtClean="0">
                          <a:effectLst/>
                        </a:rPr>
                        <a:t>Tinatin</a:t>
                      </a:r>
                      <a:r>
                        <a:rPr lang="tr-TR" sz="2000" dirty="0" smtClean="0">
                          <a:effectLst/>
                        </a:rPr>
                        <a:t> </a:t>
                      </a:r>
                      <a:r>
                        <a:rPr lang="tr-TR" sz="2000" dirty="0" err="1" smtClean="0">
                          <a:effectLst/>
                        </a:rPr>
                        <a:t>Döölötkeldiyeva</a:t>
                      </a:r>
                      <a:r>
                        <a:rPr lang="tr-TR" sz="2000" dirty="0" smtClean="0">
                          <a:effectLst/>
                        </a:rPr>
                        <a:t> </a:t>
                      </a:r>
                      <a:endParaRPr lang="en-US" sz="2800" dirty="0">
                        <a:effectLst/>
                        <a:latin typeface="Calibri"/>
                        <a:ea typeface="Times New Roman"/>
                        <a:cs typeface="Times New Roman"/>
                      </a:endParaRPr>
                    </a:p>
                  </a:txBody>
                  <a:tcPr marL="68580" marR="68580" marT="0" marB="0"/>
                </a:tc>
              </a:tr>
              <a:tr h="297633">
                <a:tc>
                  <a:txBody>
                    <a:bodyPr/>
                    <a:lstStyle/>
                    <a:p>
                      <a:pPr marL="0" marR="0">
                        <a:lnSpc>
                          <a:spcPct val="115000"/>
                        </a:lnSpc>
                        <a:spcBef>
                          <a:spcPts val="0"/>
                        </a:spcBef>
                        <a:spcAft>
                          <a:spcPts val="0"/>
                        </a:spcAft>
                      </a:pPr>
                      <a:r>
                        <a:rPr lang="tr-TR" sz="2000">
                          <a:effectLst/>
                        </a:rPr>
                        <a:t>Kürşat Altay</a:t>
                      </a:r>
                      <a:endParaRPr lang="en-US" sz="28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tr-TR" sz="2000" dirty="0">
                          <a:effectLst/>
                        </a:rPr>
                        <a:t>İlhan Doğan </a:t>
                      </a:r>
                      <a:endParaRPr lang="en-US" sz="2800" dirty="0">
                        <a:effectLst/>
                        <a:latin typeface="Calibri"/>
                        <a:ea typeface="Times New Roman"/>
                        <a:cs typeface="Times New Roman"/>
                      </a:endParaRPr>
                    </a:p>
                  </a:txBody>
                  <a:tcPr marL="68580" marR="68580" marT="0" marB="0"/>
                </a:tc>
              </a:tr>
              <a:tr h="297633">
                <a:tc>
                  <a:txBody>
                    <a:bodyPr/>
                    <a:lstStyle/>
                    <a:p>
                      <a:pPr marL="0" marR="0">
                        <a:lnSpc>
                          <a:spcPct val="115000"/>
                        </a:lnSpc>
                        <a:spcBef>
                          <a:spcPts val="0"/>
                        </a:spcBef>
                        <a:spcAft>
                          <a:spcPts val="0"/>
                        </a:spcAft>
                      </a:pPr>
                      <a:r>
                        <a:rPr lang="tr-TR" sz="2000">
                          <a:effectLst/>
                        </a:rPr>
                        <a:t>Coşkan Ilıcalı </a:t>
                      </a:r>
                      <a:endParaRPr lang="en-US" sz="28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tr-TR" sz="2000" dirty="0">
                          <a:effectLst/>
                        </a:rPr>
                        <a:t>Emil Ömürzak </a:t>
                      </a:r>
                      <a:endParaRPr lang="en-US" sz="2800" dirty="0">
                        <a:effectLst/>
                        <a:latin typeface="Calibri"/>
                        <a:ea typeface="Times New Roman"/>
                        <a:cs typeface="Times New Roman"/>
                      </a:endParaRPr>
                    </a:p>
                  </a:txBody>
                  <a:tcPr marL="68580" marR="68580" marT="0" marB="0"/>
                </a:tc>
              </a:tr>
              <a:tr h="297633">
                <a:tc>
                  <a:txBody>
                    <a:bodyPr/>
                    <a:lstStyle/>
                    <a:p>
                      <a:pPr marL="0" marR="0">
                        <a:lnSpc>
                          <a:spcPct val="115000"/>
                        </a:lnSpc>
                        <a:spcBef>
                          <a:spcPts val="0"/>
                        </a:spcBef>
                        <a:spcAft>
                          <a:spcPts val="0"/>
                        </a:spcAft>
                      </a:pPr>
                      <a:r>
                        <a:rPr lang="tr-TR" sz="2000" dirty="0">
                          <a:effectLst/>
                        </a:rPr>
                        <a:t>İlker Kepenekçi</a:t>
                      </a:r>
                      <a:endParaRPr lang="en-US" sz="28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tr-TR" sz="2000" dirty="0">
                          <a:effectLst/>
                        </a:rPr>
                        <a:t>Moldoseyit Mambetakunov</a:t>
                      </a:r>
                      <a:endParaRPr lang="en-US" sz="2800" dirty="0">
                        <a:effectLst/>
                        <a:latin typeface="Calibri"/>
                        <a:ea typeface="Times New Roman"/>
                        <a:cs typeface="Times New Roman"/>
                      </a:endParaRPr>
                    </a:p>
                  </a:txBody>
                  <a:tcPr marL="68580" marR="68580" marT="0" marB="0"/>
                </a:tc>
              </a:tr>
              <a:tr h="297633">
                <a:tc>
                  <a:txBody>
                    <a:bodyPr/>
                    <a:lstStyle/>
                    <a:p>
                      <a:pPr marL="0" marR="0">
                        <a:lnSpc>
                          <a:spcPct val="115000"/>
                        </a:lnSpc>
                        <a:spcBef>
                          <a:spcPts val="0"/>
                        </a:spcBef>
                        <a:spcAft>
                          <a:spcPts val="0"/>
                        </a:spcAft>
                      </a:pPr>
                      <a:r>
                        <a:rPr lang="tr-TR" sz="2000">
                          <a:effectLst/>
                        </a:rPr>
                        <a:t>Zeki Severoğlu </a:t>
                      </a:r>
                      <a:endParaRPr lang="en-US" sz="28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tr-TR" sz="2000" dirty="0">
                          <a:effectLst/>
                        </a:rPr>
                        <a:t>Bakıtbek  Orunbekov</a:t>
                      </a:r>
                      <a:endParaRPr lang="en-US" sz="2800" dirty="0">
                        <a:effectLst/>
                        <a:latin typeface="Calibri"/>
                        <a:ea typeface="Times New Roman"/>
                        <a:cs typeface="Times New Roman"/>
                      </a:endParaRPr>
                    </a:p>
                  </a:txBody>
                  <a:tcPr marL="68580" marR="68580" marT="0" marB="0"/>
                </a:tc>
              </a:tr>
              <a:tr h="297633">
                <a:tc>
                  <a:txBody>
                    <a:bodyPr/>
                    <a:lstStyle/>
                    <a:p>
                      <a:pPr marL="0" marR="0">
                        <a:lnSpc>
                          <a:spcPct val="115000"/>
                        </a:lnSpc>
                        <a:spcBef>
                          <a:spcPts val="0"/>
                        </a:spcBef>
                        <a:spcAft>
                          <a:spcPts val="0"/>
                        </a:spcAft>
                      </a:pPr>
                      <a:r>
                        <a:rPr lang="tr-TR" sz="2000" dirty="0">
                          <a:effectLst/>
                        </a:rPr>
                        <a:t>Erdoğan Akman </a:t>
                      </a:r>
                      <a:endParaRPr lang="en-US" sz="28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tr-TR" sz="2000" dirty="0">
                          <a:effectLst/>
                        </a:rPr>
                        <a:t>Osman Tutkun </a:t>
                      </a:r>
                      <a:endParaRPr lang="en-US" sz="2800" dirty="0">
                        <a:effectLst/>
                        <a:latin typeface="Calibri"/>
                        <a:ea typeface="Times New Roman"/>
                        <a:cs typeface="Times New Roman"/>
                      </a:endParaRPr>
                    </a:p>
                  </a:txBody>
                  <a:tcPr marL="68580" marR="68580" marT="0" marB="0"/>
                </a:tc>
              </a:tr>
              <a:tr h="297633">
                <a:tc>
                  <a:txBody>
                    <a:bodyPr/>
                    <a:lstStyle/>
                    <a:p>
                      <a:pPr marL="0" marR="0">
                        <a:lnSpc>
                          <a:spcPct val="115000"/>
                        </a:lnSpc>
                        <a:spcBef>
                          <a:spcPts val="0"/>
                        </a:spcBef>
                        <a:spcAft>
                          <a:spcPts val="0"/>
                        </a:spcAft>
                      </a:pPr>
                      <a:r>
                        <a:rPr lang="tr-TR" sz="2000">
                          <a:effectLst/>
                        </a:rPr>
                        <a:t>Rita İsmailova </a:t>
                      </a:r>
                      <a:endParaRPr lang="en-US" sz="28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352221606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dirty="0" smtClean="0"/>
              <a:t>Süreli/Süreli Olmayan Yayınlar Alt Komisyonu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80024495"/>
              </p:ext>
            </p:extLst>
          </p:nvPr>
        </p:nvGraphicFramePr>
        <p:xfrm>
          <a:off x="914400" y="1813720"/>
          <a:ext cx="7488831" cy="4815840"/>
        </p:xfrm>
        <a:graphic>
          <a:graphicData uri="http://schemas.openxmlformats.org/drawingml/2006/table">
            <a:tbl>
              <a:tblPr firstRow="1" firstCol="1" bandRow="1">
                <a:tableStyleId>{5C22544A-7EE6-4342-B048-85BDC9FD1C3A}</a:tableStyleId>
              </a:tblPr>
              <a:tblGrid>
                <a:gridCol w="2519384"/>
                <a:gridCol w="4969447"/>
              </a:tblGrid>
              <a:tr h="190500">
                <a:tc>
                  <a:txBody>
                    <a:bodyPr/>
                    <a:lstStyle/>
                    <a:p>
                      <a:pPr marL="0" marR="289560" algn="ctr">
                        <a:lnSpc>
                          <a:spcPct val="200000"/>
                        </a:lnSpc>
                        <a:spcBef>
                          <a:spcPts val="0"/>
                        </a:spcBef>
                        <a:spcAft>
                          <a:spcPts val="0"/>
                        </a:spcAft>
                      </a:pPr>
                      <a:endParaRPr lang="en-US" sz="1400" dirty="0">
                        <a:effectLst/>
                        <a:latin typeface="Times New Roman" panose="02020603050405020304" pitchFamily="18" charset="0"/>
                        <a:ea typeface="Times New Roman"/>
                        <a:cs typeface="Times New Roman" panose="02020603050405020304" pitchFamily="18" charset="0"/>
                      </a:endParaRPr>
                    </a:p>
                  </a:txBody>
                  <a:tcPr marL="7111" marR="11576" marT="0" marB="0" anchor="ctr"/>
                </a:tc>
                <a:tc>
                  <a:txBody>
                    <a:bodyPr/>
                    <a:lstStyle/>
                    <a:p>
                      <a:pPr marL="0" marR="289560" algn="ctr">
                        <a:lnSpc>
                          <a:spcPct val="200000"/>
                        </a:lnSpc>
                        <a:spcBef>
                          <a:spcPts val="0"/>
                        </a:spcBef>
                        <a:spcAft>
                          <a:spcPts val="0"/>
                        </a:spcAft>
                      </a:pPr>
                      <a:r>
                        <a:rPr lang="tr-TR" sz="1400" dirty="0">
                          <a:effectLst/>
                          <a:latin typeface="Times New Roman" panose="02020603050405020304" pitchFamily="18" charset="0"/>
                          <a:cs typeface="Times New Roman" panose="02020603050405020304" pitchFamily="18" charset="0"/>
                        </a:rPr>
                        <a:t>Komisyonun çalışma konusu</a:t>
                      </a:r>
                      <a:endParaRPr lang="en-US" sz="1400" dirty="0">
                        <a:effectLst/>
                        <a:latin typeface="Times New Roman" panose="02020603050405020304" pitchFamily="18" charset="0"/>
                        <a:ea typeface="Times New Roman"/>
                        <a:cs typeface="Times New Roman" panose="02020603050405020304" pitchFamily="18" charset="0"/>
                      </a:endParaRPr>
                    </a:p>
                  </a:txBody>
                  <a:tcPr marL="7111" marR="11576" marT="0" marB="0" anchor="ctr"/>
                </a:tc>
              </a:tr>
              <a:tr h="857250">
                <a:tc>
                  <a:txBody>
                    <a:bodyPr/>
                    <a:lstStyle/>
                    <a:p>
                      <a:pPr marL="0" marR="289560" algn="ctr">
                        <a:lnSpc>
                          <a:spcPct val="200000"/>
                        </a:lnSpc>
                        <a:spcBef>
                          <a:spcPts val="0"/>
                        </a:spcBef>
                        <a:spcAft>
                          <a:spcPts val="0"/>
                        </a:spcAft>
                      </a:pPr>
                      <a:r>
                        <a:rPr lang="tr-TR" sz="1600" dirty="0" smtClean="0">
                          <a:effectLst/>
                          <a:latin typeface="Times New Roman" panose="02020603050405020304" pitchFamily="18" charset="0"/>
                          <a:cs typeface="Times New Roman" panose="02020603050405020304" pitchFamily="18" charset="0"/>
                        </a:rPr>
                        <a:t>Kürşat </a:t>
                      </a:r>
                      <a:r>
                        <a:rPr lang="tr-TR" sz="1600" dirty="0">
                          <a:effectLst/>
                          <a:latin typeface="Times New Roman" panose="02020603050405020304" pitchFamily="18" charset="0"/>
                          <a:cs typeface="Times New Roman" panose="02020603050405020304" pitchFamily="18" charset="0"/>
                        </a:rPr>
                        <a:t>Altay (Başkan)</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İlhan Doğan</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Rita İsmailova</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Erdoğan Akman</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Bakıtbek  Orunbekov</a:t>
                      </a:r>
                      <a:endParaRPr lang="en-US" sz="1600" dirty="0">
                        <a:effectLst/>
                        <a:latin typeface="Times New Roman" panose="02020603050405020304" pitchFamily="18" charset="0"/>
                        <a:ea typeface="Times New Roman"/>
                        <a:cs typeface="Times New Roman" panose="02020603050405020304" pitchFamily="18" charset="0"/>
                      </a:endParaRPr>
                    </a:p>
                  </a:txBody>
                  <a:tcPr marL="7111" marR="11576" marT="0" marB="0"/>
                </a:tc>
                <a:tc>
                  <a:txBody>
                    <a:bodyPr/>
                    <a:lstStyle/>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Üniversitemizde yayınlanan veya yanınlanacak dergilerin yeniden gözden geçirilmesi ve yönetim organizasyonu. Kitap ve dergilerin redaksiyonu için birim oluşturulması ve dilde standartlaşmanın sağlanması.</a:t>
                      </a:r>
                      <a:endParaRPr lang="en-US" sz="1600" dirty="0">
                        <a:effectLst/>
                        <a:latin typeface="Times New Roman" panose="02020603050405020304" pitchFamily="18" charset="0"/>
                        <a:cs typeface="Times New Roman" panose="02020603050405020304" pitchFamily="18" charset="0"/>
                      </a:endParaRPr>
                    </a:p>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Bütün dergilerin müşterek veya ayrı ayrı yayın bürolarının oluşturulması.</a:t>
                      </a:r>
                      <a:endParaRPr lang="en-US" sz="1600" dirty="0">
                        <a:effectLst/>
                        <a:latin typeface="Times New Roman" panose="02020603050405020304" pitchFamily="18" charset="0"/>
                        <a:cs typeface="Times New Roman" panose="02020603050405020304" pitchFamily="18" charset="0"/>
                      </a:endParaRPr>
                    </a:p>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Dergi Yayın Komisyonlarının oluşturulması.</a:t>
                      </a:r>
                      <a:endParaRPr lang="en-US" sz="1600" dirty="0">
                        <a:effectLst/>
                        <a:latin typeface="Times New Roman" panose="02020603050405020304" pitchFamily="18" charset="0"/>
                        <a:cs typeface="Times New Roman" panose="02020603050405020304" pitchFamily="18" charset="0"/>
                      </a:endParaRPr>
                    </a:p>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Web of Science veri tabanlarına abone olunması </a:t>
                      </a:r>
                      <a:endParaRPr lang="en-US" sz="1600" dirty="0">
                        <a:effectLst/>
                        <a:latin typeface="Times New Roman" panose="02020603050405020304" pitchFamily="18" charset="0"/>
                        <a:ea typeface="Calibri"/>
                        <a:cs typeface="Times New Roman" panose="02020603050405020304" pitchFamily="18" charset="0"/>
                      </a:endParaRPr>
                    </a:p>
                  </a:txBody>
                  <a:tcPr marL="7111" marR="11576" marT="0" marB="0" anchor="ctr"/>
                </a:tc>
              </a:tr>
            </a:tbl>
          </a:graphicData>
        </a:graphic>
      </p:graphicFrame>
    </p:spTree>
    <p:extLst>
      <p:ext uri="{BB962C8B-B14F-4D97-AF65-F5344CB8AC3E}">
        <p14:creationId xmlns:p14="http://schemas.microsoft.com/office/powerpoint/2010/main" xmlns="" val="260176083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dirty="0" smtClean="0"/>
              <a:t>Araştırma Ve Projelendirme Faaliyetleri </a:t>
            </a:r>
            <a:r>
              <a:rPr lang="tr-TR" dirty="0"/>
              <a:t>Alt </a:t>
            </a:r>
            <a:r>
              <a:rPr lang="tr-TR" dirty="0" smtClean="0"/>
              <a:t> Komisyonu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1106239943"/>
              </p:ext>
            </p:extLst>
          </p:nvPr>
        </p:nvGraphicFramePr>
        <p:xfrm>
          <a:off x="914400" y="1808392"/>
          <a:ext cx="7488831" cy="4328160"/>
        </p:xfrm>
        <a:graphic>
          <a:graphicData uri="http://schemas.openxmlformats.org/drawingml/2006/table">
            <a:tbl>
              <a:tblPr firstRow="1" firstCol="1" bandRow="1">
                <a:tableStyleId>{5C22544A-7EE6-4342-B048-85BDC9FD1C3A}</a:tableStyleId>
              </a:tblPr>
              <a:tblGrid>
                <a:gridCol w="2519384"/>
                <a:gridCol w="4969447"/>
              </a:tblGrid>
              <a:tr h="190500">
                <a:tc>
                  <a:txBody>
                    <a:bodyPr/>
                    <a:lstStyle/>
                    <a:p>
                      <a:pPr marL="0" marR="289560" algn="ctr">
                        <a:lnSpc>
                          <a:spcPct val="200000"/>
                        </a:lnSpc>
                        <a:spcBef>
                          <a:spcPts val="0"/>
                        </a:spcBef>
                        <a:spcAft>
                          <a:spcPts val="0"/>
                        </a:spcAft>
                      </a:pPr>
                      <a:endParaRPr lang="en-US" sz="1400" dirty="0">
                        <a:effectLst/>
                        <a:latin typeface="Times New Roman" panose="02020603050405020304" pitchFamily="18" charset="0"/>
                        <a:ea typeface="Times New Roman"/>
                        <a:cs typeface="Times New Roman" panose="02020603050405020304" pitchFamily="18" charset="0"/>
                      </a:endParaRPr>
                    </a:p>
                  </a:txBody>
                  <a:tcPr marL="7111" marR="11576" marT="0" marB="0" anchor="ctr"/>
                </a:tc>
                <a:tc>
                  <a:txBody>
                    <a:bodyPr/>
                    <a:lstStyle/>
                    <a:p>
                      <a:pPr marL="0" marR="289560" algn="ctr">
                        <a:lnSpc>
                          <a:spcPct val="200000"/>
                        </a:lnSpc>
                        <a:spcBef>
                          <a:spcPts val="0"/>
                        </a:spcBef>
                        <a:spcAft>
                          <a:spcPts val="0"/>
                        </a:spcAft>
                      </a:pPr>
                      <a:r>
                        <a:rPr lang="tr-TR" sz="1400">
                          <a:effectLst/>
                          <a:latin typeface="Times New Roman" panose="02020603050405020304" pitchFamily="18" charset="0"/>
                          <a:cs typeface="Times New Roman" panose="02020603050405020304" pitchFamily="18" charset="0"/>
                        </a:rPr>
                        <a:t>Komisyonun çalışma konusu</a:t>
                      </a:r>
                      <a:endParaRPr lang="en-US" sz="1400">
                        <a:effectLst/>
                        <a:latin typeface="Times New Roman" panose="02020603050405020304" pitchFamily="18" charset="0"/>
                        <a:ea typeface="Times New Roman"/>
                        <a:cs typeface="Times New Roman" panose="02020603050405020304" pitchFamily="18" charset="0"/>
                      </a:endParaRPr>
                    </a:p>
                  </a:txBody>
                  <a:tcPr marL="7111" marR="11576" marT="0" marB="0" anchor="ctr"/>
                </a:tc>
              </a:tr>
              <a:tr h="762000">
                <a:tc>
                  <a:txBody>
                    <a:bodyPr/>
                    <a:lstStyle/>
                    <a:p>
                      <a:pPr marL="0" marR="289560" algn="ctr">
                        <a:lnSpc>
                          <a:spcPct val="200000"/>
                        </a:lnSpc>
                        <a:spcBef>
                          <a:spcPts val="0"/>
                        </a:spcBef>
                        <a:spcAft>
                          <a:spcPts val="0"/>
                        </a:spcAft>
                      </a:pPr>
                      <a:r>
                        <a:rPr lang="tr-TR" sz="1600" dirty="0" smtClean="0">
                          <a:effectLst/>
                          <a:latin typeface="Times New Roman" panose="02020603050405020304" pitchFamily="18" charset="0"/>
                          <a:cs typeface="Times New Roman" panose="02020603050405020304" pitchFamily="18" charset="0"/>
                        </a:rPr>
                        <a:t>Coşkan </a:t>
                      </a:r>
                      <a:r>
                        <a:rPr lang="tr-TR" sz="1600" dirty="0">
                          <a:effectLst/>
                          <a:latin typeface="Times New Roman" panose="02020603050405020304" pitchFamily="18" charset="0"/>
                          <a:cs typeface="Times New Roman" panose="02020603050405020304" pitchFamily="18" charset="0"/>
                        </a:rPr>
                        <a:t>Ilıcalı (Başkan)</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Tinatin Dööletkeldieva</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Emil Ömürzak Uulu</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Zeki Severoğlu</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Osman Tutkun</a:t>
                      </a:r>
                      <a:endParaRPr lang="en-US" sz="1600" dirty="0">
                        <a:effectLst/>
                        <a:latin typeface="Times New Roman" panose="02020603050405020304" pitchFamily="18" charset="0"/>
                        <a:ea typeface="Times New Roman"/>
                        <a:cs typeface="Times New Roman" panose="02020603050405020304" pitchFamily="18" charset="0"/>
                      </a:endParaRPr>
                    </a:p>
                  </a:txBody>
                  <a:tcPr marL="7111" marR="11576" marT="0" marB="0"/>
                </a:tc>
                <a:tc>
                  <a:txBody>
                    <a:bodyPr/>
                    <a:lstStyle/>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Araştırma Uygulama merkezlerinin sabit kadrolarının olması ve organizasyonu konusu</a:t>
                      </a:r>
                      <a:endParaRPr lang="en-US" sz="1600" dirty="0">
                        <a:effectLst/>
                        <a:latin typeface="Times New Roman" panose="02020603050405020304" pitchFamily="18" charset="0"/>
                        <a:cs typeface="Times New Roman" panose="02020603050405020304" pitchFamily="18" charset="0"/>
                      </a:endParaRPr>
                    </a:p>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Bölümler arası işbirliklerinin yapılması ve araştırma önceliklerinin belirlenmesi, spesifik araştırma alanlarının teşvik edilmesi</a:t>
                      </a:r>
                      <a:endParaRPr lang="en-US" sz="1600" dirty="0">
                        <a:effectLst/>
                        <a:latin typeface="Times New Roman" panose="02020603050405020304" pitchFamily="18" charset="0"/>
                        <a:cs typeface="Times New Roman" panose="02020603050405020304" pitchFamily="18" charset="0"/>
                      </a:endParaRPr>
                    </a:p>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Proje koordinasyon ve danışmanlık ofisinin kurulması </a:t>
                      </a:r>
                      <a:endParaRPr lang="en-US" sz="1600" dirty="0">
                        <a:effectLst/>
                        <a:latin typeface="Times New Roman" panose="02020603050405020304" pitchFamily="18" charset="0"/>
                        <a:cs typeface="Times New Roman" panose="02020603050405020304" pitchFamily="18" charset="0"/>
                      </a:endParaRPr>
                    </a:p>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Mevzuatın gözden geçirilmesi</a:t>
                      </a:r>
                      <a:endParaRPr lang="en-US" sz="1600" dirty="0">
                        <a:effectLst/>
                        <a:latin typeface="Times New Roman" panose="02020603050405020304" pitchFamily="18" charset="0"/>
                        <a:ea typeface="Calibri"/>
                        <a:cs typeface="Times New Roman" panose="02020603050405020304" pitchFamily="18" charset="0"/>
                      </a:endParaRPr>
                    </a:p>
                  </a:txBody>
                  <a:tcPr marL="7111" marR="11576" marT="0" marB="0" anchor="ctr"/>
                </a:tc>
              </a:tr>
            </a:tbl>
          </a:graphicData>
        </a:graphic>
      </p:graphicFrame>
    </p:spTree>
    <p:extLst>
      <p:ext uri="{BB962C8B-B14F-4D97-AF65-F5344CB8AC3E}">
        <p14:creationId xmlns:p14="http://schemas.microsoft.com/office/powerpoint/2010/main" xmlns="" val="94634361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dirty="0" smtClean="0"/>
              <a:t>Proje Yazım Süreçleri </a:t>
            </a:r>
            <a:r>
              <a:rPr lang="tr-TR" dirty="0"/>
              <a:t>Alt </a:t>
            </a:r>
            <a:r>
              <a:rPr lang="tr-TR" dirty="0" smtClean="0"/>
              <a:t>Komisyonu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317650879"/>
              </p:ext>
            </p:extLst>
          </p:nvPr>
        </p:nvGraphicFramePr>
        <p:xfrm>
          <a:off x="914400" y="1876792"/>
          <a:ext cx="7488831" cy="2865120"/>
        </p:xfrm>
        <a:graphic>
          <a:graphicData uri="http://schemas.openxmlformats.org/drawingml/2006/table">
            <a:tbl>
              <a:tblPr firstRow="1" firstCol="1" bandRow="1">
                <a:tableStyleId>{5C22544A-7EE6-4342-B048-85BDC9FD1C3A}</a:tableStyleId>
              </a:tblPr>
              <a:tblGrid>
                <a:gridCol w="2519384"/>
                <a:gridCol w="4969447"/>
              </a:tblGrid>
              <a:tr h="190500">
                <a:tc>
                  <a:txBody>
                    <a:bodyPr/>
                    <a:lstStyle/>
                    <a:p>
                      <a:pPr marL="0" marR="289560" algn="ctr">
                        <a:lnSpc>
                          <a:spcPct val="200000"/>
                        </a:lnSpc>
                        <a:spcBef>
                          <a:spcPts val="0"/>
                        </a:spcBef>
                        <a:spcAft>
                          <a:spcPts val="0"/>
                        </a:spcAft>
                      </a:pPr>
                      <a:endParaRPr lang="en-US" sz="1400" dirty="0">
                        <a:effectLst/>
                        <a:latin typeface="Times New Roman" panose="02020603050405020304" pitchFamily="18" charset="0"/>
                        <a:ea typeface="Times New Roman"/>
                        <a:cs typeface="Times New Roman" panose="02020603050405020304" pitchFamily="18" charset="0"/>
                      </a:endParaRPr>
                    </a:p>
                  </a:txBody>
                  <a:tcPr marL="7111" marR="11576" marT="0" marB="0" anchor="ctr"/>
                </a:tc>
                <a:tc>
                  <a:txBody>
                    <a:bodyPr/>
                    <a:lstStyle/>
                    <a:p>
                      <a:pPr marL="0" marR="289560" algn="ctr">
                        <a:lnSpc>
                          <a:spcPct val="200000"/>
                        </a:lnSpc>
                        <a:spcBef>
                          <a:spcPts val="0"/>
                        </a:spcBef>
                        <a:spcAft>
                          <a:spcPts val="0"/>
                        </a:spcAft>
                      </a:pPr>
                      <a:r>
                        <a:rPr lang="tr-TR" sz="1400" dirty="0">
                          <a:effectLst/>
                          <a:latin typeface="Times New Roman" panose="02020603050405020304" pitchFamily="18" charset="0"/>
                          <a:cs typeface="Times New Roman" panose="02020603050405020304" pitchFamily="18" charset="0"/>
                        </a:rPr>
                        <a:t>Komisyonun çalışma konusu</a:t>
                      </a:r>
                      <a:endParaRPr lang="en-US" sz="1400" dirty="0">
                        <a:effectLst/>
                        <a:latin typeface="Times New Roman" panose="02020603050405020304" pitchFamily="18" charset="0"/>
                        <a:ea typeface="Times New Roman"/>
                        <a:cs typeface="Times New Roman" panose="02020603050405020304" pitchFamily="18" charset="0"/>
                      </a:endParaRPr>
                    </a:p>
                  </a:txBody>
                  <a:tcPr marL="7111" marR="11576" marT="0" marB="0" anchor="ctr"/>
                </a:tc>
              </a:tr>
              <a:tr h="571500">
                <a:tc>
                  <a:txBody>
                    <a:bodyPr/>
                    <a:lstStyle/>
                    <a:p>
                      <a:pPr marL="0" marR="289560" algn="ctr">
                        <a:lnSpc>
                          <a:spcPct val="200000"/>
                        </a:lnSpc>
                        <a:spcBef>
                          <a:spcPts val="0"/>
                        </a:spcBef>
                        <a:spcAft>
                          <a:spcPts val="0"/>
                        </a:spcAft>
                      </a:pPr>
                      <a:r>
                        <a:rPr lang="tr-TR" sz="1600" dirty="0" smtClean="0">
                          <a:effectLst/>
                          <a:latin typeface="Times New Roman" panose="02020603050405020304" pitchFamily="18" charset="0"/>
                          <a:cs typeface="Times New Roman" panose="02020603050405020304" pitchFamily="18" charset="0"/>
                        </a:rPr>
                        <a:t>Coşkan </a:t>
                      </a:r>
                      <a:r>
                        <a:rPr lang="tr-TR" sz="1600" dirty="0">
                          <a:effectLst/>
                          <a:latin typeface="Times New Roman" panose="02020603050405020304" pitchFamily="18" charset="0"/>
                          <a:cs typeface="Times New Roman" panose="02020603050405020304" pitchFamily="18" charset="0"/>
                        </a:rPr>
                        <a:t>Ilıcalı (Başkan)</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Kürşat Altay</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İlker Kepenekçi</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İlhan Doğan</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Emil Ömürzak Uulu</a:t>
                      </a:r>
                      <a:endParaRPr lang="en-US" sz="1600" dirty="0">
                        <a:effectLst/>
                        <a:latin typeface="Times New Roman" panose="02020603050405020304" pitchFamily="18" charset="0"/>
                        <a:ea typeface="Times New Roman"/>
                        <a:cs typeface="Times New Roman" panose="02020603050405020304" pitchFamily="18" charset="0"/>
                      </a:endParaRPr>
                    </a:p>
                  </a:txBody>
                  <a:tcPr marL="7111" marR="11576" marT="0" marB="0"/>
                </a:tc>
                <a:tc>
                  <a:txBody>
                    <a:bodyPr/>
                    <a:lstStyle/>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Proje yürüten akademik personelin ders yüklerinin ayarlanması</a:t>
                      </a:r>
                      <a:endParaRPr lang="en-US" sz="1600" dirty="0">
                        <a:effectLst/>
                        <a:latin typeface="Times New Roman" panose="02020603050405020304" pitchFamily="18" charset="0"/>
                        <a:cs typeface="Times New Roman" panose="02020603050405020304" pitchFamily="18" charset="0"/>
                      </a:endParaRPr>
                    </a:p>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Özel ve kamu sektörü ile ortak projelerin yapılması</a:t>
                      </a:r>
                      <a:endParaRPr lang="en-US" sz="1600" dirty="0">
                        <a:effectLst/>
                        <a:latin typeface="Times New Roman" panose="02020603050405020304" pitchFamily="18" charset="0"/>
                        <a:cs typeface="Times New Roman" panose="02020603050405020304" pitchFamily="18" charset="0"/>
                      </a:endParaRPr>
                    </a:p>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Öğretim elemanlarına proje yazım eğitim programlarının hazırlanması</a:t>
                      </a:r>
                      <a:endParaRPr lang="en-US" sz="1600" dirty="0">
                        <a:effectLst/>
                        <a:latin typeface="Times New Roman" panose="02020603050405020304" pitchFamily="18" charset="0"/>
                        <a:ea typeface="Calibri"/>
                        <a:cs typeface="Times New Roman" panose="02020603050405020304" pitchFamily="18" charset="0"/>
                      </a:endParaRPr>
                    </a:p>
                  </a:txBody>
                  <a:tcPr marL="7111" marR="11576" marT="0" marB="0" anchor="ctr"/>
                </a:tc>
              </a:tr>
            </a:tbl>
          </a:graphicData>
        </a:graphic>
      </p:graphicFrame>
    </p:spTree>
    <p:extLst>
      <p:ext uri="{BB962C8B-B14F-4D97-AF65-F5344CB8AC3E}">
        <p14:creationId xmlns:p14="http://schemas.microsoft.com/office/powerpoint/2010/main" xmlns="" val="696736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Yayın Teşviki </a:t>
            </a:r>
            <a:r>
              <a:rPr lang="tr-TR" dirty="0"/>
              <a:t>Alt </a:t>
            </a:r>
            <a:r>
              <a:rPr lang="tr-TR" dirty="0" smtClean="0"/>
              <a:t>Komisyonu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48087574"/>
              </p:ext>
            </p:extLst>
          </p:nvPr>
        </p:nvGraphicFramePr>
        <p:xfrm>
          <a:off x="914400" y="1882120"/>
          <a:ext cx="7488831" cy="3840480"/>
        </p:xfrm>
        <a:graphic>
          <a:graphicData uri="http://schemas.openxmlformats.org/drawingml/2006/table">
            <a:tbl>
              <a:tblPr firstRow="1" firstCol="1" bandRow="1">
                <a:tableStyleId>{5C22544A-7EE6-4342-B048-85BDC9FD1C3A}</a:tableStyleId>
              </a:tblPr>
              <a:tblGrid>
                <a:gridCol w="2519384"/>
                <a:gridCol w="4969447"/>
              </a:tblGrid>
              <a:tr h="190500">
                <a:tc>
                  <a:txBody>
                    <a:bodyPr/>
                    <a:lstStyle/>
                    <a:p>
                      <a:pPr marL="0" marR="289560" algn="ctr">
                        <a:lnSpc>
                          <a:spcPct val="200000"/>
                        </a:lnSpc>
                        <a:spcBef>
                          <a:spcPts val="0"/>
                        </a:spcBef>
                        <a:spcAft>
                          <a:spcPts val="0"/>
                        </a:spcAft>
                      </a:pPr>
                      <a:r>
                        <a:rPr lang="tr-TR" sz="1400" dirty="0">
                          <a:effectLst/>
                          <a:latin typeface="Times New Roman" panose="02020603050405020304" pitchFamily="18" charset="0"/>
                          <a:cs typeface="Times New Roman" panose="02020603050405020304" pitchFamily="18" charset="0"/>
                        </a:rPr>
                        <a:t>Alt başlıklar ve komisyonlar</a:t>
                      </a:r>
                      <a:endParaRPr lang="en-US" sz="1400" dirty="0">
                        <a:effectLst/>
                        <a:latin typeface="Times New Roman" panose="02020603050405020304" pitchFamily="18" charset="0"/>
                        <a:ea typeface="Times New Roman"/>
                        <a:cs typeface="Times New Roman" panose="02020603050405020304" pitchFamily="18" charset="0"/>
                      </a:endParaRPr>
                    </a:p>
                  </a:txBody>
                  <a:tcPr marL="7111" marR="11576" marT="0" marB="0" anchor="ctr"/>
                </a:tc>
                <a:tc>
                  <a:txBody>
                    <a:bodyPr/>
                    <a:lstStyle/>
                    <a:p>
                      <a:pPr marL="0" marR="289560" algn="ctr">
                        <a:lnSpc>
                          <a:spcPct val="200000"/>
                        </a:lnSpc>
                        <a:spcBef>
                          <a:spcPts val="0"/>
                        </a:spcBef>
                        <a:spcAft>
                          <a:spcPts val="0"/>
                        </a:spcAft>
                      </a:pPr>
                      <a:r>
                        <a:rPr lang="tr-TR" sz="1400">
                          <a:effectLst/>
                          <a:latin typeface="Times New Roman" panose="02020603050405020304" pitchFamily="18" charset="0"/>
                          <a:cs typeface="Times New Roman" panose="02020603050405020304" pitchFamily="18" charset="0"/>
                        </a:rPr>
                        <a:t>Komisyonun çalışma konusu</a:t>
                      </a:r>
                      <a:endParaRPr lang="en-US" sz="1400">
                        <a:effectLst/>
                        <a:latin typeface="Times New Roman" panose="02020603050405020304" pitchFamily="18" charset="0"/>
                        <a:ea typeface="Times New Roman"/>
                        <a:cs typeface="Times New Roman" panose="02020603050405020304" pitchFamily="18" charset="0"/>
                      </a:endParaRPr>
                    </a:p>
                  </a:txBody>
                  <a:tcPr marL="7111" marR="11576" marT="0" marB="0" anchor="ctr"/>
                </a:tc>
              </a:tr>
              <a:tr h="666750">
                <a:tc>
                  <a:txBody>
                    <a:bodyPr/>
                    <a:lstStyle/>
                    <a:p>
                      <a:pPr marL="0" marR="289560" algn="ctr">
                        <a:lnSpc>
                          <a:spcPct val="200000"/>
                        </a:lnSpc>
                        <a:spcBef>
                          <a:spcPts val="0"/>
                        </a:spcBef>
                        <a:spcAft>
                          <a:spcPts val="0"/>
                        </a:spcAft>
                      </a:pPr>
                      <a:r>
                        <a:rPr lang="tr-TR" sz="1600" dirty="0" smtClean="0">
                          <a:effectLst/>
                          <a:latin typeface="Times New Roman" panose="02020603050405020304" pitchFamily="18" charset="0"/>
                          <a:cs typeface="Times New Roman" panose="02020603050405020304" pitchFamily="18" charset="0"/>
                        </a:rPr>
                        <a:t>Ali </a:t>
                      </a:r>
                      <a:r>
                        <a:rPr lang="tr-TR" sz="1600" dirty="0">
                          <a:effectLst/>
                          <a:latin typeface="Times New Roman" panose="02020603050405020304" pitchFamily="18" charset="0"/>
                          <a:cs typeface="Times New Roman" panose="02020603050405020304" pitchFamily="18" charset="0"/>
                        </a:rPr>
                        <a:t>Osman Solak (Başkan)</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Coşkan </a:t>
                      </a:r>
                      <a:r>
                        <a:rPr lang="tr-TR" sz="1600" dirty="0" smtClean="0">
                          <a:effectLst/>
                          <a:latin typeface="Times New Roman" panose="02020603050405020304" pitchFamily="18" charset="0"/>
                          <a:cs typeface="Times New Roman" panose="02020603050405020304" pitchFamily="18" charset="0"/>
                        </a:rPr>
                        <a:t>Ilıcalı</a:t>
                      </a:r>
                    </a:p>
                    <a:p>
                      <a:pPr marL="0" marR="289560" algn="ctr">
                        <a:lnSpc>
                          <a:spcPct val="200000"/>
                        </a:lnSpc>
                        <a:spcBef>
                          <a:spcPts val="0"/>
                        </a:spcBef>
                        <a:spcAft>
                          <a:spcPts val="0"/>
                        </a:spcAft>
                      </a:pPr>
                      <a:r>
                        <a:rPr lang="tr-TR" sz="1600" dirty="0" smtClean="0">
                          <a:effectLst/>
                          <a:latin typeface="Times New Roman" panose="02020603050405020304" pitchFamily="18" charset="0"/>
                          <a:cs typeface="Times New Roman" panose="02020603050405020304" pitchFamily="18" charset="0"/>
                        </a:rPr>
                        <a:t>Ulan Brimkulov</a:t>
                      </a:r>
                      <a:endParaRPr lang="en-US" sz="1600" dirty="0">
                        <a:effectLst/>
                        <a:latin typeface="Times New Roman" panose="02020603050405020304" pitchFamily="18" charset="0"/>
                        <a:ea typeface="Times New Roman"/>
                        <a:cs typeface="Times New Roman" panose="02020603050405020304" pitchFamily="18" charset="0"/>
                      </a:endParaRPr>
                    </a:p>
                  </a:txBody>
                  <a:tcPr marL="7111" marR="11576" marT="0" marB="0"/>
                </a:tc>
                <a:tc>
                  <a:txBody>
                    <a:bodyPr/>
                    <a:lstStyle/>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SCI, SSCI, AHCI yayınlarına maddi destek sağlanması</a:t>
                      </a:r>
                      <a:endParaRPr lang="en-US" sz="1600" dirty="0">
                        <a:effectLst/>
                        <a:latin typeface="Times New Roman" panose="02020603050405020304" pitchFamily="18" charset="0"/>
                        <a:cs typeface="Times New Roman" panose="02020603050405020304" pitchFamily="18" charset="0"/>
                      </a:endParaRPr>
                    </a:p>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Bütçeden yayın teşviki ödenmesi</a:t>
                      </a:r>
                      <a:endParaRPr lang="en-US" sz="1600" dirty="0">
                        <a:effectLst/>
                        <a:latin typeface="Times New Roman" panose="02020603050405020304" pitchFamily="18" charset="0"/>
                        <a:cs typeface="Times New Roman" panose="02020603050405020304" pitchFamily="18" charset="0"/>
                      </a:endParaRPr>
                    </a:p>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Döner Sermaye faaliyetlerinin geliştirilmesi</a:t>
                      </a:r>
                      <a:endParaRPr lang="en-US" sz="1600" dirty="0">
                        <a:effectLst/>
                        <a:latin typeface="Times New Roman" panose="02020603050405020304" pitchFamily="18" charset="0"/>
                        <a:cs typeface="Times New Roman" panose="02020603050405020304" pitchFamily="18" charset="0"/>
                      </a:endParaRPr>
                    </a:p>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Makale yayınlayan öğretim elemanlarının WEB sayfasında duyurulması ve rektörlükçe ilgili kişiye bir mektup gönderilmesi</a:t>
                      </a:r>
                      <a:endParaRPr lang="en-US" sz="1600" dirty="0">
                        <a:effectLst/>
                        <a:latin typeface="Times New Roman" panose="02020603050405020304" pitchFamily="18" charset="0"/>
                        <a:ea typeface="Calibri"/>
                        <a:cs typeface="Times New Roman" panose="02020603050405020304" pitchFamily="18" charset="0"/>
                      </a:endParaRPr>
                    </a:p>
                  </a:txBody>
                  <a:tcPr marL="7111" marR="11576" marT="0" marB="0" anchor="ctr"/>
                </a:tc>
              </a:tr>
            </a:tbl>
          </a:graphicData>
        </a:graphic>
      </p:graphicFrame>
    </p:spTree>
    <p:extLst>
      <p:ext uri="{BB962C8B-B14F-4D97-AF65-F5344CB8AC3E}">
        <p14:creationId xmlns:p14="http://schemas.microsoft.com/office/powerpoint/2010/main" xmlns="" val="105182111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dirty="0" smtClean="0"/>
              <a:t>Öğretim Elemanı Yetiştirme Programı </a:t>
            </a:r>
            <a:r>
              <a:rPr lang="tr-TR" dirty="0"/>
              <a:t>Alt </a:t>
            </a:r>
            <a:r>
              <a:rPr lang="tr-TR" dirty="0" smtClean="0"/>
              <a:t>Komisyonu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36099454"/>
              </p:ext>
            </p:extLst>
          </p:nvPr>
        </p:nvGraphicFramePr>
        <p:xfrm>
          <a:off x="914400" y="1797736"/>
          <a:ext cx="7488831" cy="3352800"/>
        </p:xfrm>
        <a:graphic>
          <a:graphicData uri="http://schemas.openxmlformats.org/drawingml/2006/table">
            <a:tbl>
              <a:tblPr firstRow="1" firstCol="1" bandRow="1">
                <a:tableStyleId>{5C22544A-7EE6-4342-B048-85BDC9FD1C3A}</a:tableStyleId>
              </a:tblPr>
              <a:tblGrid>
                <a:gridCol w="2519384"/>
                <a:gridCol w="4969447"/>
              </a:tblGrid>
              <a:tr h="190500">
                <a:tc>
                  <a:txBody>
                    <a:bodyPr/>
                    <a:lstStyle/>
                    <a:p>
                      <a:pPr marL="0" marR="289560" algn="ctr">
                        <a:lnSpc>
                          <a:spcPct val="200000"/>
                        </a:lnSpc>
                        <a:spcBef>
                          <a:spcPts val="0"/>
                        </a:spcBef>
                        <a:spcAft>
                          <a:spcPts val="0"/>
                        </a:spcAft>
                      </a:pPr>
                      <a:endParaRPr lang="en-US" sz="1400" dirty="0">
                        <a:effectLst/>
                        <a:latin typeface="Times New Roman" panose="02020603050405020304" pitchFamily="18" charset="0"/>
                        <a:ea typeface="Times New Roman"/>
                        <a:cs typeface="Times New Roman" panose="02020603050405020304" pitchFamily="18" charset="0"/>
                      </a:endParaRPr>
                    </a:p>
                  </a:txBody>
                  <a:tcPr marL="7111" marR="11576" marT="0" marB="0" anchor="ctr"/>
                </a:tc>
                <a:tc>
                  <a:txBody>
                    <a:bodyPr/>
                    <a:lstStyle/>
                    <a:p>
                      <a:pPr marL="0" marR="289560" algn="ctr">
                        <a:lnSpc>
                          <a:spcPct val="200000"/>
                        </a:lnSpc>
                        <a:spcBef>
                          <a:spcPts val="0"/>
                        </a:spcBef>
                        <a:spcAft>
                          <a:spcPts val="0"/>
                        </a:spcAft>
                      </a:pPr>
                      <a:r>
                        <a:rPr lang="tr-TR" sz="1400">
                          <a:effectLst/>
                          <a:latin typeface="Times New Roman" panose="02020603050405020304" pitchFamily="18" charset="0"/>
                          <a:cs typeface="Times New Roman" panose="02020603050405020304" pitchFamily="18" charset="0"/>
                        </a:rPr>
                        <a:t>Komisyonun çalışma konusu</a:t>
                      </a:r>
                      <a:endParaRPr lang="en-US" sz="1400">
                        <a:effectLst/>
                        <a:latin typeface="Times New Roman" panose="02020603050405020304" pitchFamily="18" charset="0"/>
                        <a:ea typeface="Times New Roman"/>
                        <a:cs typeface="Times New Roman" panose="02020603050405020304" pitchFamily="18" charset="0"/>
                      </a:endParaRPr>
                    </a:p>
                  </a:txBody>
                  <a:tcPr marL="7111" marR="11576" marT="0" marB="0" anchor="ctr"/>
                </a:tc>
              </a:tr>
              <a:tr h="666750">
                <a:tc>
                  <a:txBody>
                    <a:bodyPr/>
                    <a:lstStyle/>
                    <a:p>
                      <a:pPr marL="0" marR="289560" algn="ctr">
                        <a:lnSpc>
                          <a:spcPct val="200000"/>
                        </a:lnSpc>
                        <a:spcBef>
                          <a:spcPts val="0"/>
                        </a:spcBef>
                        <a:spcAft>
                          <a:spcPts val="0"/>
                        </a:spcAft>
                      </a:pPr>
                      <a:r>
                        <a:rPr lang="tr-TR" sz="1600" dirty="0" smtClean="0">
                          <a:effectLst/>
                          <a:latin typeface="Times New Roman" panose="02020603050405020304" pitchFamily="18" charset="0"/>
                          <a:cs typeface="Times New Roman" panose="02020603050405020304" pitchFamily="18" charset="0"/>
                        </a:rPr>
                        <a:t>Ali </a:t>
                      </a:r>
                      <a:r>
                        <a:rPr lang="tr-TR" sz="1600" dirty="0">
                          <a:effectLst/>
                          <a:latin typeface="Times New Roman" panose="02020603050405020304" pitchFamily="18" charset="0"/>
                          <a:cs typeface="Times New Roman" panose="02020603050405020304" pitchFamily="18" charset="0"/>
                        </a:rPr>
                        <a:t>Osman Solak </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(Başkan</a:t>
                      </a:r>
                      <a:r>
                        <a:rPr lang="tr-TR" sz="1600" dirty="0" smtClean="0">
                          <a:effectLst/>
                          <a:latin typeface="Times New Roman" panose="02020603050405020304" pitchFamily="18" charset="0"/>
                          <a:cs typeface="Times New Roman" panose="02020603050405020304" pitchFamily="18" charset="0"/>
                        </a:rPr>
                        <a:t>)</a:t>
                      </a:r>
                    </a:p>
                    <a:p>
                      <a:pPr marL="0" marR="289560" algn="ctr">
                        <a:lnSpc>
                          <a:spcPct val="200000"/>
                        </a:lnSpc>
                        <a:spcBef>
                          <a:spcPts val="0"/>
                        </a:spcBef>
                        <a:spcAft>
                          <a:spcPts val="0"/>
                        </a:spcAft>
                      </a:pPr>
                      <a:r>
                        <a:rPr lang="tr-TR" sz="1600" dirty="0" smtClean="0">
                          <a:effectLst/>
                          <a:latin typeface="Times New Roman" panose="02020603050405020304" pitchFamily="18" charset="0"/>
                          <a:cs typeface="Times New Roman" panose="02020603050405020304" pitchFamily="18" charset="0"/>
                        </a:rPr>
                        <a:t>Ulan Brimkulov</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Kürşat Altay</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Rita İsmailova</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Ella Abılaeva</a:t>
                      </a:r>
                      <a:endParaRPr lang="en-US" sz="1600" dirty="0">
                        <a:effectLst/>
                        <a:latin typeface="Times New Roman" panose="02020603050405020304" pitchFamily="18" charset="0"/>
                        <a:ea typeface="Times New Roman"/>
                        <a:cs typeface="Times New Roman" panose="02020603050405020304" pitchFamily="18" charset="0"/>
                      </a:endParaRPr>
                    </a:p>
                  </a:txBody>
                  <a:tcPr marL="7111" marR="11576" marT="0" marB="0"/>
                </a:tc>
                <a:tc>
                  <a:txBody>
                    <a:bodyPr/>
                    <a:lstStyle/>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Araştırma görevlisi kadrolarının arttırılması</a:t>
                      </a:r>
                      <a:endParaRPr lang="en-US" sz="1600" dirty="0">
                        <a:effectLst/>
                        <a:latin typeface="Times New Roman" panose="02020603050405020304" pitchFamily="18" charset="0"/>
                        <a:cs typeface="Times New Roman" panose="02020603050405020304" pitchFamily="18" charset="0"/>
                      </a:endParaRPr>
                    </a:p>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Uluslararası Lisansüstü öğrenci kongrelerinin yapılması</a:t>
                      </a:r>
                      <a:endParaRPr lang="en-US" sz="1600" dirty="0">
                        <a:effectLst/>
                        <a:latin typeface="Times New Roman" panose="02020603050405020304" pitchFamily="18" charset="0"/>
                        <a:cs typeface="Times New Roman" panose="02020603050405020304" pitchFamily="18" charset="0"/>
                      </a:endParaRPr>
                    </a:p>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Bazı bölümlere özgü kısa dönemli yüksek lisans programlarının açılması</a:t>
                      </a:r>
                      <a:endParaRPr lang="en-US" sz="1600" dirty="0">
                        <a:effectLst/>
                        <a:latin typeface="Times New Roman" panose="02020603050405020304" pitchFamily="18" charset="0"/>
                        <a:ea typeface="Calibri"/>
                        <a:cs typeface="Times New Roman" panose="02020603050405020304" pitchFamily="18" charset="0"/>
                      </a:endParaRPr>
                    </a:p>
                  </a:txBody>
                  <a:tcPr marL="7111" marR="11576" marT="0" marB="0" anchor="ctr"/>
                </a:tc>
              </a:tr>
            </a:tbl>
          </a:graphicData>
        </a:graphic>
      </p:graphicFrame>
    </p:spTree>
    <p:extLst>
      <p:ext uri="{BB962C8B-B14F-4D97-AF65-F5344CB8AC3E}">
        <p14:creationId xmlns:p14="http://schemas.microsoft.com/office/powerpoint/2010/main" xmlns="" val="308702367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dirty="0" smtClean="0"/>
              <a:t>Teknoloji, Inovasyon ve Yaratıcılık Alt Komisyonu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410603122"/>
              </p:ext>
            </p:extLst>
          </p:nvPr>
        </p:nvGraphicFramePr>
        <p:xfrm>
          <a:off x="914400" y="1797736"/>
          <a:ext cx="7488831" cy="3840480"/>
        </p:xfrm>
        <a:graphic>
          <a:graphicData uri="http://schemas.openxmlformats.org/drawingml/2006/table">
            <a:tbl>
              <a:tblPr firstRow="1" firstCol="1" bandRow="1">
                <a:tableStyleId>{5C22544A-7EE6-4342-B048-85BDC9FD1C3A}</a:tableStyleId>
              </a:tblPr>
              <a:tblGrid>
                <a:gridCol w="2519384"/>
                <a:gridCol w="4969447"/>
              </a:tblGrid>
              <a:tr h="190500">
                <a:tc>
                  <a:txBody>
                    <a:bodyPr/>
                    <a:lstStyle/>
                    <a:p>
                      <a:pPr marL="0" marR="289560" algn="ctr">
                        <a:lnSpc>
                          <a:spcPct val="200000"/>
                        </a:lnSpc>
                        <a:spcBef>
                          <a:spcPts val="0"/>
                        </a:spcBef>
                        <a:spcAft>
                          <a:spcPts val="0"/>
                        </a:spcAft>
                      </a:pPr>
                      <a:endParaRPr lang="en-US" sz="1400" dirty="0">
                        <a:effectLst/>
                        <a:latin typeface="Times New Roman" panose="02020603050405020304" pitchFamily="18" charset="0"/>
                        <a:ea typeface="Times New Roman"/>
                        <a:cs typeface="Times New Roman" panose="02020603050405020304" pitchFamily="18" charset="0"/>
                      </a:endParaRPr>
                    </a:p>
                  </a:txBody>
                  <a:tcPr marL="7111" marR="11576" marT="0" marB="0" anchor="ctr"/>
                </a:tc>
                <a:tc>
                  <a:txBody>
                    <a:bodyPr/>
                    <a:lstStyle/>
                    <a:p>
                      <a:pPr marL="0" marR="289560" algn="ctr">
                        <a:lnSpc>
                          <a:spcPct val="200000"/>
                        </a:lnSpc>
                        <a:spcBef>
                          <a:spcPts val="0"/>
                        </a:spcBef>
                        <a:spcAft>
                          <a:spcPts val="0"/>
                        </a:spcAft>
                      </a:pPr>
                      <a:r>
                        <a:rPr lang="tr-TR" sz="1400">
                          <a:effectLst/>
                          <a:latin typeface="Times New Roman" panose="02020603050405020304" pitchFamily="18" charset="0"/>
                          <a:cs typeface="Times New Roman" panose="02020603050405020304" pitchFamily="18" charset="0"/>
                        </a:rPr>
                        <a:t>Komisyonun çalışma konusu</a:t>
                      </a:r>
                      <a:endParaRPr lang="en-US" sz="1400">
                        <a:effectLst/>
                        <a:latin typeface="Times New Roman" panose="02020603050405020304" pitchFamily="18" charset="0"/>
                        <a:ea typeface="Times New Roman"/>
                        <a:cs typeface="Times New Roman" panose="02020603050405020304" pitchFamily="18" charset="0"/>
                      </a:endParaRPr>
                    </a:p>
                  </a:txBody>
                  <a:tcPr marL="7111" marR="11576" marT="0" marB="0" anchor="ctr"/>
                </a:tc>
              </a:tr>
              <a:tr h="857250">
                <a:tc>
                  <a:txBody>
                    <a:bodyPr/>
                    <a:lstStyle/>
                    <a:p>
                      <a:pPr marL="0" marR="289560" algn="ctr">
                        <a:lnSpc>
                          <a:spcPct val="200000"/>
                        </a:lnSpc>
                        <a:spcBef>
                          <a:spcPts val="0"/>
                        </a:spcBef>
                        <a:spcAft>
                          <a:spcPts val="0"/>
                        </a:spcAft>
                      </a:pPr>
                      <a:r>
                        <a:rPr lang="tr-TR" sz="1600" dirty="0" smtClean="0">
                          <a:effectLst/>
                          <a:latin typeface="Times New Roman" panose="02020603050405020304" pitchFamily="18" charset="0"/>
                          <a:cs typeface="Times New Roman" panose="02020603050405020304" pitchFamily="18" charset="0"/>
                        </a:rPr>
                        <a:t>Tinatin </a:t>
                      </a:r>
                      <a:r>
                        <a:rPr lang="tr-TR" sz="1600" dirty="0">
                          <a:effectLst/>
                          <a:latin typeface="Times New Roman" panose="02020603050405020304" pitchFamily="18" charset="0"/>
                          <a:cs typeface="Times New Roman" panose="02020603050405020304" pitchFamily="18" charset="0"/>
                        </a:rPr>
                        <a:t>Döölötkeldieva (Başkan)</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Emil Ömürzak Uulu</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İlhan Doğan</a:t>
                      </a:r>
                      <a:endParaRPr lang="en-US" sz="1600" dirty="0">
                        <a:effectLst/>
                        <a:latin typeface="Times New Roman" panose="02020603050405020304" pitchFamily="18" charset="0"/>
                        <a:cs typeface="Times New Roman" panose="02020603050405020304" pitchFamily="18" charset="0"/>
                      </a:endParaRPr>
                    </a:p>
                    <a:p>
                      <a:pPr marL="0" marR="289560" algn="ctr">
                        <a:lnSpc>
                          <a:spcPct val="200000"/>
                        </a:lnSpc>
                        <a:spcBef>
                          <a:spcPts val="0"/>
                        </a:spcBef>
                        <a:spcAft>
                          <a:spcPts val="0"/>
                        </a:spcAft>
                      </a:pPr>
                      <a:r>
                        <a:rPr lang="tr-TR" sz="1600" dirty="0">
                          <a:effectLst/>
                          <a:latin typeface="Times New Roman" panose="02020603050405020304" pitchFamily="18" charset="0"/>
                          <a:cs typeface="Times New Roman" panose="02020603050405020304" pitchFamily="18" charset="0"/>
                        </a:rPr>
                        <a:t>Moldoseyit Mambetakunov</a:t>
                      </a:r>
                      <a:endParaRPr lang="en-US" sz="1600" dirty="0">
                        <a:effectLst/>
                        <a:latin typeface="Times New Roman" panose="02020603050405020304" pitchFamily="18" charset="0"/>
                        <a:ea typeface="Times New Roman"/>
                        <a:cs typeface="Times New Roman" panose="02020603050405020304" pitchFamily="18" charset="0"/>
                      </a:endParaRPr>
                    </a:p>
                  </a:txBody>
                  <a:tcPr marL="7111" marR="11576" marT="0" marB="0"/>
                </a:tc>
                <a:tc>
                  <a:txBody>
                    <a:bodyPr/>
                    <a:lstStyle/>
                    <a:p>
                      <a:pPr marL="342900" marR="289560" lvl="0" indent="-342900" algn="just">
                        <a:lnSpc>
                          <a:spcPct val="200000"/>
                        </a:lnSpc>
                        <a:spcBef>
                          <a:spcPts val="0"/>
                        </a:spcBef>
                        <a:spcAft>
                          <a:spcPts val="0"/>
                        </a:spcAft>
                        <a:buFont typeface="Symbol"/>
                        <a:buChar char=""/>
                      </a:pPr>
                      <a:r>
                        <a:rPr lang="tr-TR" sz="1600" dirty="0">
                          <a:effectLst/>
                          <a:latin typeface="Times New Roman" panose="02020603050405020304" pitchFamily="18" charset="0"/>
                          <a:cs typeface="Times New Roman" panose="02020603050405020304" pitchFamily="18" charset="0"/>
                        </a:rPr>
                        <a:t>Teknoparkın faaliyete geçirilmesi için gerekli alt yapı ve mevzuat çalışmalarının yapılması</a:t>
                      </a:r>
                      <a:endParaRPr lang="en-US" sz="1600" dirty="0">
                        <a:effectLst/>
                        <a:latin typeface="Times New Roman" panose="02020603050405020304" pitchFamily="18" charset="0"/>
                        <a:cs typeface="Times New Roman" panose="02020603050405020304" pitchFamily="18" charset="0"/>
                      </a:endParaRPr>
                    </a:p>
                    <a:p>
                      <a:pPr marL="342900" marR="289560" lvl="0" indent="-342900" algn="just">
                        <a:lnSpc>
                          <a:spcPct val="200000"/>
                        </a:lnSpc>
                        <a:spcBef>
                          <a:spcPts val="0"/>
                        </a:spcBef>
                        <a:spcAft>
                          <a:spcPts val="0"/>
                        </a:spcAft>
                        <a:buFont typeface="Symbol"/>
                        <a:buChar char=""/>
                      </a:pPr>
                      <a:r>
                        <a:rPr lang="tr-TR" sz="1600" dirty="0" smtClean="0">
                          <a:effectLst/>
                          <a:latin typeface="Times New Roman" panose="02020603050405020304" pitchFamily="18" charset="0"/>
                          <a:cs typeface="Times New Roman" panose="02020603050405020304" pitchFamily="18" charset="0"/>
                        </a:rPr>
                        <a:t>Üniversite sanayı işbirliği </a:t>
                      </a:r>
                    </a:p>
                    <a:p>
                      <a:pPr marL="342900" marR="289560" lvl="0" indent="-342900" algn="just">
                        <a:lnSpc>
                          <a:spcPct val="200000"/>
                        </a:lnSpc>
                        <a:spcBef>
                          <a:spcPts val="0"/>
                        </a:spcBef>
                        <a:spcAft>
                          <a:spcPts val="0"/>
                        </a:spcAft>
                        <a:buFont typeface="Symbol"/>
                        <a:buChar char=""/>
                      </a:pPr>
                      <a:r>
                        <a:rPr lang="tr-TR" sz="1600" smtClean="0">
                          <a:effectLst/>
                          <a:latin typeface="Times New Roman" panose="02020603050405020304" pitchFamily="18" charset="0"/>
                          <a:cs typeface="Times New Roman" panose="02020603050405020304" pitchFamily="18" charset="0"/>
                        </a:rPr>
                        <a:t>Üniversitemiz </a:t>
                      </a:r>
                      <a:r>
                        <a:rPr lang="tr-TR" sz="1600" dirty="0" smtClean="0">
                          <a:effectLst/>
                          <a:latin typeface="Times New Roman" panose="02020603050405020304" pitchFamily="18" charset="0"/>
                          <a:cs typeface="Times New Roman" panose="02020603050405020304" pitchFamily="18" charset="0"/>
                        </a:rPr>
                        <a:t>birimlerinin multidisipliner çalışmalara yönlendirilmesi</a:t>
                      </a:r>
                    </a:p>
                    <a:p>
                      <a:pPr marL="342900" marR="289560" lvl="0" indent="-342900" algn="just">
                        <a:lnSpc>
                          <a:spcPct val="200000"/>
                        </a:lnSpc>
                        <a:spcBef>
                          <a:spcPts val="0"/>
                        </a:spcBef>
                        <a:spcAft>
                          <a:spcPts val="0"/>
                        </a:spcAft>
                        <a:buFont typeface="Symbol"/>
                        <a:buChar char=""/>
                      </a:pPr>
                      <a:r>
                        <a:rPr lang="tr-TR" sz="1600" smtClean="0">
                          <a:effectLst/>
                          <a:latin typeface="Times New Roman" panose="02020603050405020304" pitchFamily="18" charset="0"/>
                          <a:cs typeface="Times New Roman" panose="02020603050405020304" pitchFamily="18" charset="0"/>
                        </a:rPr>
                        <a:t>Teknoloji </a:t>
                      </a:r>
                      <a:r>
                        <a:rPr lang="tr-TR" sz="1600" dirty="0" smtClean="0">
                          <a:effectLst/>
                          <a:latin typeface="Times New Roman" panose="02020603050405020304" pitchFamily="18" charset="0"/>
                          <a:cs typeface="Times New Roman" panose="02020603050405020304" pitchFamily="18" charset="0"/>
                        </a:rPr>
                        <a:t>transferi</a:t>
                      </a:r>
                    </a:p>
                    <a:p>
                      <a:pPr marL="342900" marR="289560" lvl="0" indent="-342900" algn="just">
                        <a:lnSpc>
                          <a:spcPct val="200000"/>
                        </a:lnSpc>
                        <a:spcBef>
                          <a:spcPts val="0"/>
                        </a:spcBef>
                        <a:spcAft>
                          <a:spcPts val="0"/>
                        </a:spcAft>
                        <a:buFont typeface="Symbol"/>
                        <a:buChar char=""/>
                      </a:pPr>
                      <a:endParaRPr lang="en-US" sz="1600" dirty="0">
                        <a:effectLst/>
                        <a:latin typeface="Times New Roman" panose="02020603050405020304" pitchFamily="18" charset="0"/>
                        <a:ea typeface="Calibri"/>
                        <a:cs typeface="Times New Roman" panose="02020603050405020304" pitchFamily="18" charset="0"/>
                      </a:endParaRPr>
                    </a:p>
                  </a:txBody>
                  <a:tcPr marL="7111" marR="11576" marT="0" marB="0" anchor="ctr"/>
                </a:tc>
              </a:tr>
            </a:tbl>
          </a:graphicData>
        </a:graphic>
      </p:graphicFrame>
    </p:spTree>
    <p:extLst>
      <p:ext uri="{BB962C8B-B14F-4D97-AF65-F5344CB8AC3E}">
        <p14:creationId xmlns:p14="http://schemas.microsoft.com/office/powerpoint/2010/main" xmlns="" val="10823223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90600" y="2077283"/>
            <a:ext cx="7696200" cy="38318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fontAlgn="base">
              <a:spcBef>
                <a:spcPct val="0"/>
              </a:spcBef>
              <a:spcAft>
                <a:spcPct val="0"/>
              </a:spcAft>
            </a:pPr>
            <a:r>
              <a:rPr lang="tr-TR" sz="2700" dirty="0" smtClean="0">
                <a:solidFill>
                  <a:srgbClr val="0070C0"/>
                </a:solidFill>
                <a:latin typeface="Calibri" pitchFamily="34" charset="0"/>
              </a:rPr>
              <a:t>2. İnsan </a:t>
            </a:r>
            <a:r>
              <a:rPr lang="tr-TR" sz="2700" dirty="0">
                <a:solidFill>
                  <a:srgbClr val="0070C0"/>
                </a:solidFill>
                <a:latin typeface="Calibri" pitchFamily="34" charset="0"/>
              </a:rPr>
              <a:t>Kaynağının Geliştirilmesi</a:t>
            </a:r>
            <a:endParaRPr kumimoji="0" lang="tr-TR" sz="2700" b="0" i="0" u="none" strike="noStrike" cap="none" normalizeH="0" baseline="0" dirty="0" smtClean="0">
              <a:ln>
                <a:noFill/>
              </a:ln>
              <a:solidFill>
                <a:srgbClr val="0070C0"/>
              </a:solidFill>
              <a:effectLst/>
              <a:latin typeface="Calibri" pitchFamily="34" charset="0"/>
              <a:cs typeface="Arial" pitchFamily="34" charset="0"/>
            </a:endParaRPr>
          </a:p>
          <a:p>
            <a:pPr marL="398463" lvl="0" indent="-220663">
              <a:buFont typeface="Arial" pitchFamily="34" charset="0"/>
              <a:buChar char="•"/>
            </a:pPr>
            <a:r>
              <a:rPr lang="tr-TR" sz="2700" dirty="0">
                <a:latin typeface="Calibri" pitchFamily="34" charset="0"/>
              </a:rPr>
              <a:t>Nitelikli personel temini</a:t>
            </a:r>
          </a:p>
          <a:p>
            <a:pPr marL="398463" lvl="0" indent="-220663">
              <a:buFont typeface="Arial" pitchFamily="34" charset="0"/>
              <a:buChar char="•"/>
            </a:pPr>
            <a:r>
              <a:rPr lang="tr-TR" sz="2700" dirty="0">
                <a:latin typeface="Calibri" pitchFamily="34" charset="0"/>
              </a:rPr>
              <a:t>Mesleki gelişim faaliyetlerinin niteliğinin </a:t>
            </a:r>
            <a:r>
              <a:rPr lang="tr-TR" sz="2700" dirty="0" smtClean="0">
                <a:latin typeface="Calibri" pitchFamily="34" charset="0"/>
              </a:rPr>
              <a:t>artırılması</a:t>
            </a:r>
            <a:endParaRPr lang="tr-TR" sz="2700" dirty="0">
              <a:latin typeface="Calibri" pitchFamily="34" charset="0"/>
            </a:endParaRPr>
          </a:p>
          <a:p>
            <a:pPr marL="398463" lvl="0" indent="-220663">
              <a:buFont typeface="Arial" pitchFamily="34" charset="0"/>
              <a:buChar char="•"/>
            </a:pPr>
            <a:r>
              <a:rPr lang="tr-TR" sz="2700" dirty="0">
                <a:latin typeface="Calibri" pitchFamily="34" charset="0"/>
              </a:rPr>
              <a:t>Bireysel gelişim faaliyetlerinin niteliğinin </a:t>
            </a:r>
            <a:r>
              <a:rPr lang="tr-TR" sz="2700" dirty="0" smtClean="0">
                <a:latin typeface="Calibri" pitchFamily="34" charset="0"/>
              </a:rPr>
              <a:t>artırılması</a:t>
            </a:r>
            <a:endParaRPr lang="tr-TR" sz="2700" dirty="0">
              <a:latin typeface="Calibri" pitchFamily="34" charset="0"/>
            </a:endParaRPr>
          </a:p>
          <a:p>
            <a:pPr marL="398463" lvl="0" indent="-220663">
              <a:buFont typeface="Arial" pitchFamily="34" charset="0"/>
              <a:buChar char="•"/>
            </a:pPr>
            <a:r>
              <a:rPr lang="tr-TR" sz="2700" dirty="0">
                <a:latin typeface="Calibri" pitchFamily="34" charset="0"/>
              </a:rPr>
              <a:t>Öğretim </a:t>
            </a:r>
            <a:r>
              <a:rPr lang="tr-TR" sz="2700" dirty="0" smtClean="0">
                <a:latin typeface="Calibri" pitchFamily="34" charset="0"/>
              </a:rPr>
              <a:t>Üyesi Yetiştirme Programlarının (ÖYEP) etkin </a:t>
            </a:r>
            <a:r>
              <a:rPr lang="tr-TR" sz="2700" dirty="0">
                <a:latin typeface="Calibri" pitchFamily="34" charset="0"/>
              </a:rPr>
              <a:t>bir biçimde uygulanması</a:t>
            </a:r>
          </a:p>
          <a:p>
            <a:pPr marL="398463" lvl="0" indent="-220663">
              <a:buFont typeface="Arial" pitchFamily="34" charset="0"/>
              <a:buChar char="•"/>
            </a:pPr>
            <a:r>
              <a:rPr lang="tr-TR" sz="2700" dirty="0">
                <a:latin typeface="Calibri" pitchFamily="34" charset="0"/>
              </a:rPr>
              <a:t>Personelin yurt dışı tecrübesinin </a:t>
            </a:r>
            <a:r>
              <a:rPr lang="tr-TR" sz="2700" dirty="0" smtClean="0">
                <a:latin typeface="Calibri" pitchFamily="34" charset="0"/>
              </a:rPr>
              <a:t>artırılması</a:t>
            </a:r>
            <a:endParaRPr lang="tr-TR" sz="2700" dirty="0">
              <a:latin typeface="Calibri" pitchFamily="34" charset="0"/>
            </a:endParaRPr>
          </a:p>
          <a:p>
            <a:pPr marL="398463" lvl="0" indent="-220663">
              <a:buFont typeface="Arial" pitchFamily="34" charset="0"/>
              <a:buChar char="•"/>
            </a:pPr>
            <a:r>
              <a:rPr lang="tr-TR" sz="2700" dirty="0">
                <a:latin typeface="Calibri" pitchFamily="34" charset="0"/>
              </a:rPr>
              <a:t>Ünvan ve kadro yükseltmelerinin özendirilmesi</a:t>
            </a:r>
          </a:p>
          <a:p>
            <a:pPr marL="398463" lvl="0" indent="-220663">
              <a:buFont typeface="Arial" pitchFamily="34" charset="0"/>
              <a:buChar char="•"/>
            </a:pPr>
            <a:r>
              <a:rPr lang="tr-TR" sz="2700" dirty="0">
                <a:latin typeface="Calibri" pitchFamily="34" charset="0"/>
              </a:rPr>
              <a:t>Personel yeterliliklerinin </a:t>
            </a:r>
            <a:r>
              <a:rPr lang="tr-TR" sz="2700" dirty="0" smtClean="0">
                <a:latin typeface="Calibri" pitchFamily="34" charset="0"/>
              </a:rPr>
              <a:t>tanımlanması</a:t>
            </a:r>
            <a:endParaRPr kumimoji="0" lang="tr-TR" sz="2700" b="0" i="0" u="none" strike="noStrike" cap="none" normalizeH="0" baseline="0" dirty="0" smtClean="0">
              <a:ln>
                <a:noFill/>
              </a:ln>
              <a:solidFill>
                <a:schemeClr val="tx1"/>
              </a:solidFill>
              <a:effectLst/>
              <a:latin typeface="Calibri" pitchFamily="34" charset="0"/>
              <a:cs typeface="Arial" pitchFamily="34" charset="0"/>
            </a:endParaRPr>
          </a:p>
        </p:txBody>
      </p:sp>
      <p:sp>
        <p:nvSpPr>
          <p:cNvPr id="5" name="Title 1"/>
          <p:cNvSpPr>
            <a:spLocks noGrp="1"/>
          </p:cNvSpPr>
          <p:nvPr>
            <p:ph type="ctrTitle"/>
          </p:nvPr>
        </p:nvSpPr>
        <p:spPr>
          <a:xfrm>
            <a:off x="1066800" y="152400"/>
            <a:ext cx="7772400" cy="609600"/>
          </a:xfrm>
        </p:spPr>
        <p:txBody>
          <a:bodyPr>
            <a:noAutofit/>
          </a:bodyPr>
          <a:lstStyle/>
          <a:p>
            <a:r>
              <a:rPr lang="tr-TR" sz="2000" b="1" dirty="0">
                <a:solidFill>
                  <a:srgbClr val="FF0000"/>
                </a:solidFill>
              </a:rPr>
              <a:t>KALİTE GELİŞTİRME VE AKREDİTASYON </a:t>
            </a:r>
            <a:r>
              <a:rPr lang="tr-TR" sz="2000" b="1" dirty="0" smtClean="0">
                <a:solidFill>
                  <a:srgbClr val="FF0000"/>
                </a:solidFill>
              </a:rPr>
              <a:t>GRUBU</a:t>
            </a:r>
            <a:br>
              <a:rPr lang="tr-TR" sz="2000" b="1" dirty="0" smtClean="0">
                <a:solidFill>
                  <a:srgbClr val="FF0000"/>
                </a:solidFill>
              </a:rPr>
            </a:br>
            <a:r>
              <a:rPr lang="tr-TR" sz="2000" b="1" dirty="0" smtClean="0">
                <a:solidFill>
                  <a:srgbClr val="FF0000"/>
                </a:solidFill>
              </a:rPr>
              <a:t>Kalite İyileştirme Alanları</a:t>
            </a:r>
            <a:endParaRPr lang="tr-TR" sz="2000" dirty="0">
              <a:solidFill>
                <a:srgbClr val="FF0000"/>
              </a:solidFill>
            </a:endParaRPr>
          </a:p>
        </p:txBody>
      </p:sp>
      <p:sp>
        <p:nvSpPr>
          <p:cNvPr id="4" name="Slide Number Placeholder 3"/>
          <p:cNvSpPr>
            <a:spLocks noGrp="1"/>
          </p:cNvSpPr>
          <p:nvPr>
            <p:ph type="sldNum" sz="quarter" idx="12"/>
          </p:nvPr>
        </p:nvSpPr>
        <p:spPr/>
        <p:txBody>
          <a:bodyPr/>
          <a:lstStyle/>
          <a:p>
            <a:fld id="{C4835535-E8C5-44D4-9B98-2ABFE0F7BE58}" type="slidenum">
              <a:rPr lang="tr-TR" smtClean="0"/>
              <a:pPr/>
              <a:t>4</a:t>
            </a:fld>
            <a:endParaRPr lang="tr-T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tr-TR" b="1" dirty="0"/>
              <a:t>Süreli/süreli Olmayan Yayınlar Alt Komisyon Raporu</a:t>
            </a:r>
            <a:endParaRPr lang="en-US" dirty="0"/>
          </a:p>
        </p:txBody>
      </p:sp>
      <p:sp>
        <p:nvSpPr>
          <p:cNvPr id="5" name="Content Placeholder 4"/>
          <p:cNvSpPr>
            <a:spLocks noGrp="1"/>
          </p:cNvSpPr>
          <p:nvPr>
            <p:ph sz="quarter" idx="1"/>
          </p:nvPr>
        </p:nvSpPr>
        <p:spPr/>
        <p:txBody>
          <a:bodyPr/>
          <a:lstStyle/>
          <a:p>
            <a:endParaRPr lang="tr-TR" dirty="0" smtClean="0"/>
          </a:p>
          <a:p>
            <a:pPr algn="just"/>
            <a:r>
              <a:rPr lang="tr-TR" dirty="0" smtClean="0"/>
              <a:t>Üniversitemiz </a:t>
            </a:r>
            <a:r>
              <a:rPr lang="tr-TR" dirty="0"/>
              <a:t>tarafından yayınlanan bilimsel dergilerinde editorial board/yayın kurulunun organizasyonunda işlevselliği etkileyen sorunların varlığı ifade edilmektedir. </a:t>
            </a:r>
            <a:endParaRPr lang="tr-TR" dirty="0" smtClean="0"/>
          </a:p>
          <a:p>
            <a:endParaRPr lang="en-US" dirty="0"/>
          </a:p>
        </p:txBody>
      </p:sp>
    </p:spTree>
    <p:extLst>
      <p:ext uri="{BB962C8B-B14F-4D97-AF65-F5344CB8AC3E}">
        <p14:creationId xmlns:p14="http://schemas.microsoft.com/office/powerpoint/2010/main" xmlns="" val="24897082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670118115"/>
              </p:ext>
            </p:extLst>
          </p:nvPr>
        </p:nvGraphicFramePr>
        <p:xfrm>
          <a:off x="683568" y="1268760"/>
          <a:ext cx="8064896" cy="5486400"/>
        </p:xfrm>
        <a:graphic>
          <a:graphicData uri="http://schemas.openxmlformats.org/drawingml/2006/table">
            <a:tbl>
              <a:tblPr firstRow="1" firstCol="1" bandRow="1">
                <a:tableStyleId>{2D5ABB26-0587-4C30-8999-92F81FD0307C}</a:tableStyleId>
              </a:tblPr>
              <a:tblGrid>
                <a:gridCol w="8064896"/>
              </a:tblGrid>
              <a:tr h="4968552">
                <a:tc>
                  <a:txBody>
                    <a:bodyPr/>
                    <a:lstStyle/>
                    <a:p>
                      <a:pPr marL="0" marR="0" algn="just">
                        <a:lnSpc>
                          <a:spcPct val="200000"/>
                        </a:lnSpc>
                        <a:spcBef>
                          <a:spcPts val="0"/>
                        </a:spcBef>
                        <a:spcAft>
                          <a:spcPts val="0"/>
                        </a:spcAft>
                      </a:pPr>
                      <a:r>
                        <a:rPr lang="tr-TR" sz="2000" dirty="0">
                          <a:effectLst/>
                        </a:rPr>
                        <a:t> </a:t>
                      </a:r>
                      <a:r>
                        <a:rPr lang="tr-TR" sz="2000" b="1" dirty="0" smtClean="0">
                          <a:solidFill>
                            <a:srgbClr val="002060"/>
                          </a:solidFill>
                          <a:effectLst/>
                        </a:rPr>
                        <a:t>…………………..</a:t>
                      </a:r>
                      <a:r>
                        <a:rPr lang="tr-TR" sz="2000" b="1" dirty="0">
                          <a:solidFill>
                            <a:srgbClr val="002060"/>
                          </a:solidFill>
                          <a:effectLst/>
                        </a:rPr>
                        <a:t>Dergisi Editorial Board /……. Dergisi Yayın Kurulu</a:t>
                      </a:r>
                      <a:endParaRPr lang="en-US" sz="2000" b="1" dirty="0">
                        <a:solidFill>
                          <a:srgbClr val="002060"/>
                        </a:solidFill>
                        <a:effectLst/>
                      </a:endParaRPr>
                    </a:p>
                    <a:p>
                      <a:pPr marL="0" marR="0" algn="just">
                        <a:lnSpc>
                          <a:spcPct val="200000"/>
                        </a:lnSpc>
                        <a:spcBef>
                          <a:spcPts val="0"/>
                        </a:spcBef>
                        <a:spcAft>
                          <a:spcPts val="0"/>
                        </a:spcAft>
                      </a:pPr>
                      <a:r>
                        <a:rPr lang="tr-TR" sz="2000" b="1" dirty="0">
                          <a:solidFill>
                            <a:srgbClr val="002060"/>
                          </a:solidFill>
                          <a:effectLst/>
                        </a:rPr>
                        <a:t> </a:t>
                      </a:r>
                      <a:r>
                        <a:rPr lang="tr-TR" sz="2000" b="1" dirty="0" smtClean="0">
                          <a:solidFill>
                            <a:srgbClr val="002060"/>
                          </a:solidFill>
                          <a:effectLst/>
                        </a:rPr>
                        <a:t>Owner/Sahibi</a:t>
                      </a:r>
                      <a:endParaRPr lang="en-US" sz="2000" b="1" dirty="0">
                        <a:solidFill>
                          <a:srgbClr val="002060"/>
                        </a:solidFill>
                        <a:effectLst/>
                      </a:endParaRPr>
                    </a:p>
                    <a:p>
                      <a:pPr marL="0" marR="0" algn="just">
                        <a:lnSpc>
                          <a:spcPct val="200000"/>
                        </a:lnSpc>
                        <a:spcBef>
                          <a:spcPts val="0"/>
                        </a:spcBef>
                        <a:spcAft>
                          <a:spcPts val="0"/>
                        </a:spcAft>
                      </a:pPr>
                      <a:r>
                        <a:rPr lang="tr-TR" sz="2000" b="1" dirty="0">
                          <a:solidFill>
                            <a:srgbClr val="002060"/>
                          </a:solidFill>
                          <a:effectLst/>
                        </a:rPr>
                        <a:t> </a:t>
                      </a:r>
                      <a:r>
                        <a:rPr lang="tr-TR" sz="2000" b="1" dirty="0" smtClean="0">
                          <a:solidFill>
                            <a:srgbClr val="002060"/>
                          </a:solidFill>
                          <a:effectLst/>
                        </a:rPr>
                        <a:t>Editor</a:t>
                      </a:r>
                      <a:r>
                        <a:rPr lang="tr-TR" sz="2000" b="1" dirty="0">
                          <a:solidFill>
                            <a:srgbClr val="002060"/>
                          </a:solidFill>
                          <a:effectLst/>
                        </a:rPr>
                        <a:t>: 1 veya daha fazla olabilir.</a:t>
                      </a:r>
                      <a:endParaRPr lang="en-US" sz="2000" b="1" dirty="0">
                        <a:solidFill>
                          <a:srgbClr val="002060"/>
                        </a:solidFill>
                        <a:effectLst/>
                      </a:endParaRPr>
                    </a:p>
                    <a:p>
                      <a:pPr marL="0" marR="0" algn="just">
                        <a:lnSpc>
                          <a:spcPct val="200000"/>
                        </a:lnSpc>
                        <a:spcBef>
                          <a:spcPts val="0"/>
                        </a:spcBef>
                        <a:spcAft>
                          <a:spcPts val="0"/>
                        </a:spcAft>
                      </a:pPr>
                      <a:r>
                        <a:rPr lang="tr-TR" sz="2000" dirty="0">
                          <a:effectLst/>
                        </a:rPr>
                        <a:t> </a:t>
                      </a:r>
                      <a:r>
                        <a:rPr lang="tr-TR" sz="2000" dirty="0" smtClean="0">
                          <a:effectLst/>
                        </a:rPr>
                        <a:t>Associate </a:t>
                      </a:r>
                      <a:r>
                        <a:rPr lang="tr-TR" sz="2000" dirty="0">
                          <a:effectLst/>
                        </a:rPr>
                        <a:t>Editors/Yardımci Editorler ----- Field Editors</a:t>
                      </a:r>
                      <a:endParaRPr lang="en-US" sz="2000" dirty="0">
                        <a:effectLst/>
                      </a:endParaRPr>
                    </a:p>
                    <a:p>
                      <a:pPr marL="0" marR="0" algn="just">
                        <a:lnSpc>
                          <a:spcPct val="200000"/>
                        </a:lnSpc>
                        <a:spcBef>
                          <a:spcPts val="0"/>
                        </a:spcBef>
                        <a:spcAft>
                          <a:spcPts val="0"/>
                        </a:spcAft>
                      </a:pPr>
                      <a:r>
                        <a:rPr lang="tr-TR" sz="2000" dirty="0">
                          <a:effectLst/>
                        </a:rPr>
                        <a:t> </a:t>
                      </a:r>
                      <a:r>
                        <a:rPr kumimoji="0" lang="tr-TR" sz="2000" b="1" kern="1200" dirty="0" smtClean="0">
                          <a:solidFill>
                            <a:srgbClr val="002060"/>
                          </a:solidFill>
                          <a:effectLst/>
                          <a:latin typeface="+mn-lt"/>
                          <a:ea typeface="+mn-ea"/>
                          <a:cs typeface="+mn-cs"/>
                        </a:rPr>
                        <a:t>Editorial </a:t>
                      </a:r>
                      <a:r>
                        <a:rPr kumimoji="0" lang="tr-TR" sz="2000" b="1" kern="1200" dirty="0">
                          <a:solidFill>
                            <a:srgbClr val="002060"/>
                          </a:solidFill>
                          <a:effectLst/>
                          <a:latin typeface="+mn-lt"/>
                          <a:ea typeface="+mn-ea"/>
                          <a:cs typeface="+mn-cs"/>
                        </a:rPr>
                        <a:t>Board/Yayın Kurulu ----- Field Editorsler burada olabilir</a:t>
                      </a:r>
                      <a:endParaRPr kumimoji="0" lang="en-US" sz="2000" b="1" kern="1200" dirty="0">
                        <a:solidFill>
                          <a:srgbClr val="002060"/>
                        </a:solidFill>
                        <a:effectLst/>
                        <a:latin typeface="+mn-lt"/>
                        <a:ea typeface="+mn-ea"/>
                        <a:cs typeface="+mn-cs"/>
                      </a:endParaRPr>
                    </a:p>
                    <a:p>
                      <a:pPr marL="0" marR="0" algn="just">
                        <a:lnSpc>
                          <a:spcPct val="200000"/>
                        </a:lnSpc>
                        <a:spcBef>
                          <a:spcPts val="0"/>
                        </a:spcBef>
                        <a:spcAft>
                          <a:spcPts val="0"/>
                        </a:spcAft>
                      </a:pPr>
                      <a:r>
                        <a:rPr lang="tr-TR" sz="2000" dirty="0">
                          <a:effectLst/>
                        </a:rPr>
                        <a:t> </a:t>
                      </a:r>
                      <a:r>
                        <a:rPr lang="tr-TR" sz="2000" dirty="0" smtClean="0">
                          <a:effectLst/>
                        </a:rPr>
                        <a:t>Technical </a:t>
                      </a:r>
                      <a:r>
                        <a:rPr lang="tr-TR" sz="2000" dirty="0">
                          <a:effectLst/>
                        </a:rPr>
                        <a:t>Assistants/Teknik Destek (Dergi Dizaynı)</a:t>
                      </a:r>
                      <a:endParaRPr lang="en-US" sz="2000" dirty="0">
                        <a:effectLst/>
                      </a:endParaRPr>
                    </a:p>
                    <a:p>
                      <a:pPr marL="0" marR="0" algn="just">
                        <a:lnSpc>
                          <a:spcPct val="200000"/>
                        </a:lnSpc>
                        <a:spcBef>
                          <a:spcPts val="0"/>
                        </a:spcBef>
                        <a:spcAft>
                          <a:spcPts val="0"/>
                        </a:spcAft>
                      </a:pPr>
                      <a:r>
                        <a:rPr lang="tr-TR" sz="2000" dirty="0">
                          <a:effectLst/>
                        </a:rPr>
                        <a:t> </a:t>
                      </a:r>
                      <a:r>
                        <a:rPr lang="tr-TR" sz="2000" dirty="0" smtClean="0">
                          <a:effectLst/>
                        </a:rPr>
                        <a:t>Advisory </a:t>
                      </a:r>
                      <a:r>
                        <a:rPr lang="tr-TR" sz="2000" dirty="0">
                          <a:effectLst/>
                        </a:rPr>
                        <a:t>Board /Hakem Kurulu</a:t>
                      </a:r>
                      <a:endParaRPr lang="en-US" sz="2000" dirty="0">
                        <a:effectLst/>
                      </a:endParaRPr>
                    </a:p>
                    <a:p>
                      <a:pPr marL="0" marR="0" algn="just">
                        <a:lnSpc>
                          <a:spcPct val="200000"/>
                        </a:lnSpc>
                        <a:spcBef>
                          <a:spcPts val="0"/>
                        </a:spcBef>
                        <a:spcAft>
                          <a:spcPts val="0"/>
                        </a:spcAft>
                      </a:pPr>
                      <a:r>
                        <a:rPr lang="tr-TR" sz="2000" dirty="0">
                          <a:effectLst/>
                        </a:rPr>
                        <a:t>Redaksiyon grubu---- dil editörü (aktif olarak çalışmalıdır</a:t>
                      </a:r>
                      <a:r>
                        <a:rPr lang="tr-TR" sz="2000" dirty="0" smtClean="0">
                          <a:effectLst/>
                        </a:rPr>
                        <a:t>).</a:t>
                      </a:r>
                      <a:endParaRPr lang="en-US" sz="2000" dirty="0">
                        <a:effectLst/>
                        <a:latin typeface="Calibri"/>
                        <a:ea typeface="Times New Roman"/>
                        <a:cs typeface="Times New Roman"/>
                      </a:endParaRPr>
                    </a:p>
                  </a:txBody>
                  <a:tcPr marL="53578" marR="535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63416890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tr-TR" b="1" dirty="0"/>
              <a:t>Süreli/süreli Olmayan Yayınlar Alt Komisyon Raporu</a:t>
            </a:r>
            <a:endParaRPr lang="en-US" dirty="0"/>
          </a:p>
        </p:txBody>
      </p:sp>
      <p:sp>
        <p:nvSpPr>
          <p:cNvPr id="5" name="Content Placeholder 4"/>
          <p:cNvSpPr>
            <a:spLocks noGrp="1"/>
          </p:cNvSpPr>
          <p:nvPr>
            <p:ph sz="quarter" idx="1"/>
          </p:nvPr>
        </p:nvSpPr>
        <p:spPr/>
        <p:txBody>
          <a:bodyPr/>
          <a:lstStyle/>
          <a:p>
            <a:endParaRPr lang="tr-TR" dirty="0" smtClean="0"/>
          </a:p>
          <a:p>
            <a:r>
              <a:rPr lang="tr-TR" dirty="0" smtClean="0"/>
              <a:t>Dergi </a:t>
            </a:r>
            <a:r>
              <a:rPr lang="tr-TR" dirty="0"/>
              <a:t>Koordinasyon Üst </a:t>
            </a:r>
            <a:r>
              <a:rPr lang="tr-TR" dirty="0" smtClean="0"/>
              <a:t>Kurulunun oluşturulması</a:t>
            </a:r>
          </a:p>
          <a:p>
            <a:r>
              <a:rPr lang="tr-TR" dirty="0"/>
              <a:t>Üniversitemiz dergilerinden Tarım ve Yaşam Bilimleri </a:t>
            </a:r>
            <a:r>
              <a:rPr lang="tr-TR" dirty="0" smtClean="0"/>
              <a:t>Dergisinin durumu</a:t>
            </a:r>
          </a:p>
          <a:p>
            <a:r>
              <a:rPr lang="tr-TR" dirty="0"/>
              <a:t>Dergilerimizin web sayfalarının dil ile ilgili (4 dil)  durumlarını gözden </a:t>
            </a:r>
            <a:r>
              <a:rPr lang="tr-TR" dirty="0" smtClean="0"/>
              <a:t>geçirmeleri</a:t>
            </a:r>
          </a:p>
        </p:txBody>
      </p:sp>
    </p:spTree>
    <p:extLst>
      <p:ext uri="{BB962C8B-B14F-4D97-AF65-F5344CB8AC3E}">
        <p14:creationId xmlns:p14="http://schemas.microsoft.com/office/powerpoint/2010/main" xmlns="" val="385813109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tr-TR" b="1" dirty="0"/>
              <a:t>Süreli/süreli Olmayan Yayınlar Alt Komisyon Raporu</a:t>
            </a:r>
            <a:endParaRPr lang="en-US" dirty="0"/>
          </a:p>
        </p:txBody>
      </p:sp>
      <p:sp>
        <p:nvSpPr>
          <p:cNvPr id="5" name="Content Placeholder 4"/>
          <p:cNvSpPr>
            <a:spLocks noGrp="1"/>
          </p:cNvSpPr>
          <p:nvPr>
            <p:ph sz="quarter" idx="1"/>
          </p:nvPr>
        </p:nvSpPr>
        <p:spPr/>
        <p:txBody>
          <a:bodyPr/>
          <a:lstStyle/>
          <a:p>
            <a:endParaRPr lang="tr-TR" dirty="0"/>
          </a:p>
          <a:p>
            <a:r>
              <a:rPr lang="tr-TR" dirty="0" smtClean="0"/>
              <a:t>Araştırma </a:t>
            </a:r>
            <a:r>
              <a:rPr lang="tr-TR" dirty="0"/>
              <a:t>ve Yayın Destek </a:t>
            </a:r>
            <a:r>
              <a:rPr lang="tr-TR" dirty="0" smtClean="0"/>
              <a:t>Birimi oluşturulması</a:t>
            </a:r>
          </a:p>
          <a:p>
            <a:pPr lvl="2"/>
            <a:endParaRPr lang="tr-TR" dirty="0" smtClean="0"/>
          </a:p>
          <a:p>
            <a:pPr lvl="2" algn="just"/>
            <a:r>
              <a:rPr lang="tr-TR" dirty="0" smtClean="0"/>
              <a:t>özellikle </a:t>
            </a:r>
            <a:r>
              <a:rPr lang="tr-TR" dirty="0"/>
              <a:t>genç akademisyenlere proje - yayın hazırlama, yayın yazma, dergi seçimi süreçlerinde destek vermesi, proje-yayın hazırlama eğitim programları gibi faaliyetleri üniversitemiz proje-yayın nicelik ve niteliğini artıracaktır.  </a:t>
            </a:r>
            <a:endParaRPr lang="en-US" dirty="0"/>
          </a:p>
          <a:p>
            <a:pPr lvl="1"/>
            <a:endParaRPr lang="en-US" dirty="0"/>
          </a:p>
        </p:txBody>
      </p:sp>
    </p:spTree>
    <p:extLst>
      <p:ext uri="{BB962C8B-B14F-4D97-AF65-F5344CB8AC3E}">
        <p14:creationId xmlns:p14="http://schemas.microsoft.com/office/powerpoint/2010/main" xmlns="" val="396530416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tr-TR" b="1" dirty="0"/>
              <a:t>Süreli/süreli Olmayan Yayınlar Alt Komisyon Raporu</a:t>
            </a:r>
            <a:endParaRPr lang="en-US" dirty="0"/>
          </a:p>
        </p:txBody>
      </p:sp>
      <p:sp>
        <p:nvSpPr>
          <p:cNvPr id="5" name="Content Placeholder 4"/>
          <p:cNvSpPr>
            <a:spLocks noGrp="1"/>
          </p:cNvSpPr>
          <p:nvPr>
            <p:ph sz="quarter" idx="1"/>
          </p:nvPr>
        </p:nvSpPr>
        <p:spPr/>
        <p:txBody>
          <a:bodyPr/>
          <a:lstStyle/>
          <a:p>
            <a:endParaRPr lang="tr-TR" dirty="0" smtClean="0"/>
          </a:p>
          <a:p>
            <a:pPr algn="just"/>
            <a:r>
              <a:rPr lang="tr-TR" dirty="0" smtClean="0"/>
              <a:t>Alt </a:t>
            </a:r>
            <a:r>
              <a:rPr lang="tr-TR" dirty="0"/>
              <a:t>komisyonumuzun diğer çalışma konusu olan bilimsel dergilere yayın bürolarının oluşturulması konusundaki görüşü dergilerimizin yayın politikası dikkate alındığında teknik personel desteği sağlanması yönünde oluşmuştur</a:t>
            </a:r>
            <a:r>
              <a:rPr lang="tr-TR" dirty="0" smtClean="0"/>
              <a:t>.</a:t>
            </a:r>
            <a:endParaRPr lang="en-US" dirty="0"/>
          </a:p>
        </p:txBody>
      </p:sp>
    </p:spTree>
    <p:extLst>
      <p:ext uri="{BB962C8B-B14F-4D97-AF65-F5344CB8AC3E}">
        <p14:creationId xmlns:p14="http://schemas.microsoft.com/office/powerpoint/2010/main" xmlns="" val="39100112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tr-TR" b="1" dirty="0"/>
              <a:t>Süreli/süreli Olmayan Yayınlar Alt Komisyon Raporu</a:t>
            </a:r>
            <a:endParaRPr lang="en-US" dirty="0"/>
          </a:p>
        </p:txBody>
      </p:sp>
      <p:sp>
        <p:nvSpPr>
          <p:cNvPr id="5" name="Content Placeholder 4"/>
          <p:cNvSpPr>
            <a:spLocks noGrp="1"/>
          </p:cNvSpPr>
          <p:nvPr>
            <p:ph sz="quarter" idx="1"/>
          </p:nvPr>
        </p:nvSpPr>
        <p:spPr/>
        <p:txBody>
          <a:bodyPr>
            <a:normAutofit fontScale="92500" lnSpcReduction="10000"/>
          </a:bodyPr>
          <a:lstStyle/>
          <a:p>
            <a:endParaRPr lang="tr-TR" dirty="0" smtClean="0"/>
          </a:p>
          <a:p>
            <a:pPr algn="just"/>
            <a:r>
              <a:rPr lang="tr-TR" dirty="0" smtClean="0"/>
              <a:t>Alt </a:t>
            </a:r>
            <a:r>
              <a:rPr lang="tr-TR" dirty="0"/>
              <a:t>komisyonumuzun diğer bir konusu, Web of Science, Scopus gibi bilimsel dergi-makale portallarına aboneliği konusudur. </a:t>
            </a:r>
            <a:endParaRPr lang="tr-TR" dirty="0" smtClean="0"/>
          </a:p>
          <a:p>
            <a:pPr lvl="2" algn="just"/>
            <a:r>
              <a:rPr lang="tr-TR" dirty="0" smtClean="0"/>
              <a:t>Akademik </a:t>
            </a:r>
            <a:r>
              <a:rPr lang="tr-TR" dirty="0"/>
              <a:t>personelin SCI, SSCI, AHCI alanlarında yayınlanan makalelere erişimi ile her alanda yüksek nitelikli, güncel ve yeni teknolojik metotlarla yapılan çalışmalara ulaşması proje-yayın nicelik ve niteliğine olumlu etki yapacak diğer bir unsurdur. Ayrıca personelimizin çalışma sonuçlarını yayınlayabileceği dergilere de ulaşım kolaylığı oluşturacaktır.</a:t>
            </a:r>
            <a:endParaRPr lang="en-US" dirty="0"/>
          </a:p>
        </p:txBody>
      </p:sp>
    </p:spTree>
    <p:extLst>
      <p:ext uri="{BB962C8B-B14F-4D97-AF65-F5344CB8AC3E}">
        <p14:creationId xmlns:p14="http://schemas.microsoft.com/office/powerpoint/2010/main" xmlns="" val="149210302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tr-TR" b="1" dirty="0"/>
              <a:t>Süreli/süreli Olmayan Yayınlar Alt Komisyon Raporu</a:t>
            </a:r>
            <a:endParaRPr lang="en-US" dirty="0"/>
          </a:p>
        </p:txBody>
      </p:sp>
      <p:sp>
        <p:nvSpPr>
          <p:cNvPr id="5" name="Content Placeholder 4"/>
          <p:cNvSpPr>
            <a:spLocks noGrp="1"/>
          </p:cNvSpPr>
          <p:nvPr>
            <p:ph sz="quarter" idx="1"/>
          </p:nvPr>
        </p:nvSpPr>
        <p:spPr>
          <a:xfrm>
            <a:off x="1066800" y="1447800"/>
            <a:ext cx="7866888" cy="4800600"/>
          </a:xfrm>
        </p:spPr>
        <p:txBody>
          <a:bodyPr>
            <a:normAutofit/>
          </a:bodyPr>
          <a:lstStyle/>
          <a:p>
            <a:endParaRPr lang="tr-TR" sz="2800" dirty="0"/>
          </a:p>
          <a:p>
            <a:pPr algn="just"/>
            <a:r>
              <a:rPr lang="tr-TR" sz="2800" dirty="0" smtClean="0"/>
              <a:t>Üniversite </a:t>
            </a:r>
            <a:r>
              <a:rPr lang="tr-TR" sz="2800" dirty="0"/>
              <a:t>performans değerlendirilmesinde Üniversitemiz dergilerinde personelimiz tarafından yapılan yayınlara dengi dergilere göre daha fazla puan verilmesi önerilmektedir</a:t>
            </a:r>
            <a:r>
              <a:rPr lang="tr-TR" sz="2800" dirty="0" smtClean="0"/>
              <a:t>.</a:t>
            </a:r>
            <a:endParaRPr lang="en-US" sz="2800" dirty="0"/>
          </a:p>
        </p:txBody>
      </p:sp>
    </p:spTree>
    <p:extLst>
      <p:ext uri="{BB962C8B-B14F-4D97-AF65-F5344CB8AC3E}">
        <p14:creationId xmlns:p14="http://schemas.microsoft.com/office/powerpoint/2010/main" xmlns="" val="121767082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dirty="0" err="1"/>
              <a:t>Araştırma</a:t>
            </a:r>
            <a:r>
              <a:rPr lang="en-US" b="1" dirty="0"/>
              <a:t> </a:t>
            </a:r>
            <a:r>
              <a:rPr lang="en-US" b="1" dirty="0" err="1"/>
              <a:t>ve</a:t>
            </a:r>
            <a:r>
              <a:rPr lang="en-US" b="1" dirty="0"/>
              <a:t> </a:t>
            </a:r>
            <a:r>
              <a:rPr lang="en-US" b="1" dirty="0" err="1"/>
              <a:t>Projelendirme</a:t>
            </a:r>
            <a:r>
              <a:rPr lang="en-US" b="1" dirty="0"/>
              <a:t> </a:t>
            </a:r>
            <a:r>
              <a:rPr lang="en-US" b="1" dirty="0" err="1"/>
              <a:t>Faaliyetleri</a:t>
            </a:r>
            <a:r>
              <a:rPr lang="en-US" b="1" dirty="0"/>
              <a:t> Alt </a:t>
            </a:r>
            <a:r>
              <a:rPr lang="en-US" b="1" dirty="0" err="1"/>
              <a:t>Komisyonu</a:t>
            </a:r>
            <a:r>
              <a:rPr lang="en-US" b="1" dirty="0"/>
              <a:t> </a:t>
            </a:r>
            <a:r>
              <a:rPr lang="en-US" b="1" dirty="0" err="1"/>
              <a:t>Raporu</a:t>
            </a:r>
            <a:endParaRPr lang="en-US" b="1" dirty="0"/>
          </a:p>
        </p:txBody>
      </p:sp>
      <p:sp>
        <p:nvSpPr>
          <p:cNvPr id="5" name="Content Placeholder 4"/>
          <p:cNvSpPr>
            <a:spLocks noGrp="1"/>
          </p:cNvSpPr>
          <p:nvPr>
            <p:ph sz="quarter" idx="1"/>
          </p:nvPr>
        </p:nvSpPr>
        <p:spPr/>
        <p:txBody>
          <a:bodyPr>
            <a:normAutofit fontScale="70000" lnSpcReduction="20000"/>
          </a:bodyPr>
          <a:lstStyle/>
          <a:p>
            <a:endParaRPr lang="tr-TR" dirty="0" smtClean="0"/>
          </a:p>
          <a:p>
            <a:pPr algn="just"/>
            <a:r>
              <a:rPr lang="tr-TR" dirty="0" smtClean="0"/>
              <a:t>Bilindiği </a:t>
            </a:r>
            <a:r>
              <a:rPr lang="tr-TR" dirty="0"/>
              <a:t>üzere Üniversitemizde Biyoteknoloji ve Biyoçeşitlilik Araştırma Merkezi,  Orta Asya Araştırmaları Merkezi, ve Türk Dünyası Araştırma ve Uygulama Merkezi olmak üzere 3 araştırma ve uygulama merkezi bulunmaktadır.  </a:t>
            </a:r>
            <a:endParaRPr lang="tr-TR" dirty="0" smtClean="0"/>
          </a:p>
          <a:p>
            <a:pPr lvl="2" algn="just"/>
            <a:r>
              <a:rPr lang="tr-TR" dirty="0" smtClean="0"/>
              <a:t>Bu </a:t>
            </a:r>
            <a:r>
              <a:rPr lang="tr-TR" dirty="0"/>
              <a:t>merkezlerle ilgili Fakülte ve Bölümlerin imkanlarına göre   merkezlere, münhasıran bu merkezlerde görev yapacak personel tahsisi işlerliği arttıracaktır. Bilimsel araştırma merkezlerinin  mevcut durumunu geliştirici önlemler alınmalı, bu merkezlerin öncelikli araştırma alanları belirlenmelidir.</a:t>
            </a:r>
            <a:endParaRPr lang="en-US" dirty="0"/>
          </a:p>
          <a:p>
            <a:pPr algn="just"/>
            <a:r>
              <a:rPr lang="tr-TR" dirty="0"/>
              <a:t>Merkez sayılarının artırılmasına yönelik Üniversitemiz genelinde bir değerlendirme yapılması ve gerekli görülen merkezlerin açılmasına yönelik çalışmalırın yapılması önerilmektedir (Nanoteknoloji Merkezi gibi)</a:t>
            </a:r>
            <a:endParaRPr lang="en-US" dirty="0"/>
          </a:p>
          <a:p>
            <a:endParaRPr lang="en-US" dirty="0"/>
          </a:p>
        </p:txBody>
      </p:sp>
    </p:spTree>
    <p:extLst>
      <p:ext uri="{BB962C8B-B14F-4D97-AF65-F5344CB8AC3E}">
        <p14:creationId xmlns:p14="http://schemas.microsoft.com/office/powerpoint/2010/main" xmlns="" val="1470174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dirty="0" err="1"/>
              <a:t>Araştırma</a:t>
            </a:r>
            <a:r>
              <a:rPr lang="en-US" b="1" dirty="0"/>
              <a:t> </a:t>
            </a:r>
            <a:r>
              <a:rPr lang="en-US" b="1" dirty="0" err="1"/>
              <a:t>ve</a:t>
            </a:r>
            <a:r>
              <a:rPr lang="en-US" b="1" dirty="0"/>
              <a:t> </a:t>
            </a:r>
            <a:r>
              <a:rPr lang="en-US" b="1" dirty="0" err="1"/>
              <a:t>Projelendirme</a:t>
            </a:r>
            <a:r>
              <a:rPr lang="en-US" b="1" dirty="0"/>
              <a:t> </a:t>
            </a:r>
            <a:r>
              <a:rPr lang="en-US" b="1" dirty="0" err="1"/>
              <a:t>Faaliyetleri</a:t>
            </a:r>
            <a:r>
              <a:rPr lang="en-US" b="1" dirty="0"/>
              <a:t> Alt </a:t>
            </a:r>
            <a:r>
              <a:rPr lang="en-US" b="1" dirty="0" err="1"/>
              <a:t>Komisyonu</a:t>
            </a:r>
            <a:r>
              <a:rPr lang="en-US" b="1" dirty="0"/>
              <a:t> </a:t>
            </a:r>
            <a:r>
              <a:rPr lang="en-US" b="1" dirty="0" err="1"/>
              <a:t>Raporu</a:t>
            </a:r>
            <a:endParaRPr lang="en-US" b="1" dirty="0"/>
          </a:p>
        </p:txBody>
      </p:sp>
      <p:sp>
        <p:nvSpPr>
          <p:cNvPr id="5" name="Content Placeholder 4"/>
          <p:cNvSpPr>
            <a:spLocks noGrp="1"/>
          </p:cNvSpPr>
          <p:nvPr>
            <p:ph sz="quarter" idx="1"/>
          </p:nvPr>
        </p:nvSpPr>
        <p:spPr/>
        <p:txBody>
          <a:bodyPr/>
          <a:lstStyle/>
          <a:p>
            <a:endParaRPr lang="tr-TR" dirty="0" smtClean="0"/>
          </a:p>
          <a:p>
            <a:pPr algn="just"/>
            <a:r>
              <a:rPr lang="tr-TR" dirty="0" smtClean="0"/>
              <a:t>Projelerle </a:t>
            </a:r>
            <a:r>
              <a:rPr lang="tr-TR" dirty="0"/>
              <a:t>ilgili mevzuatların gözden geçirilmesi;edinilen tecrübeler ışığında BAP mevzuatı gözden geçirilmeli,  proje çeşitliliği arttırılmalıdır. Projelerin yürütülmesinin ve sonuçlandırılmasının daha sıkı izlenmesi sağlanmalıdır. </a:t>
            </a:r>
            <a:endParaRPr lang="en-US" dirty="0"/>
          </a:p>
          <a:p>
            <a:endParaRPr lang="en-US" dirty="0"/>
          </a:p>
        </p:txBody>
      </p:sp>
    </p:spTree>
    <p:extLst>
      <p:ext uri="{BB962C8B-B14F-4D97-AF65-F5344CB8AC3E}">
        <p14:creationId xmlns:p14="http://schemas.microsoft.com/office/powerpoint/2010/main" xmlns="" val="28143031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tr-TR" b="1" dirty="0"/>
              <a:t>Proje yazım süreçleri Alt Komisyonu Raporu</a:t>
            </a:r>
            <a:endParaRPr lang="en-US" b="1" dirty="0"/>
          </a:p>
        </p:txBody>
      </p:sp>
      <p:sp>
        <p:nvSpPr>
          <p:cNvPr id="5" name="Content Placeholder 4"/>
          <p:cNvSpPr>
            <a:spLocks noGrp="1"/>
          </p:cNvSpPr>
          <p:nvPr>
            <p:ph sz="quarter" idx="1"/>
          </p:nvPr>
        </p:nvSpPr>
        <p:spPr/>
        <p:txBody>
          <a:bodyPr>
            <a:normAutofit fontScale="85000" lnSpcReduction="10000"/>
          </a:bodyPr>
          <a:lstStyle/>
          <a:p>
            <a:endParaRPr lang="tr-TR" dirty="0" smtClean="0"/>
          </a:p>
          <a:p>
            <a:pPr algn="just"/>
            <a:r>
              <a:rPr lang="tr-TR" dirty="0" smtClean="0"/>
              <a:t>BAP </a:t>
            </a:r>
            <a:r>
              <a:rPr lang="tr-TR" dirty="0"/>
              <a:t>bünyesin oluşturulacak; proje uzmanlar kurulu birime başvuran projelerin detaylı incelenmesi ve düzeltmelerinin  yapılmasını sağlayacaktır. </a:t>
            </a:r>
            <a:endParaRPr lang="en-US" dirty="0"/>
          </a:p>
          <a:p>
            <a:pPr algn="just"/>
            <a:r>
              <a:rPr lang="tr-TR" dirty="0"/>
              <a:t>Uluslarası projelerin yürütülmesi hakkında proje uzmanlar kurulu tarafından gerekli çalışmaların yapılması </a:t>
            </a:r>
            <a:endParaRPr lang="tr-TR" dirty="0" smtClean="0"/>
          </a:p>
          <a:p>
            <a:pPr lvl="2"/>
            <a:endParaRPr lang="tr-TR" dirty="0"/>
          </a:p>
          <a:p>
            <a:pPr lvl="2" algn="just"/>
            <a:r>
              <a:rPr lang="tr-TR" dirty="0" smtClean="0"/>
              <a:t>eğitim </a:t>
            </a:r>
            <a:r>
              <a:rPr lang="tr-TR" dirty="0"/>
              <a:t>programları, Üniversitemizde devam eden proje deneyimlerinin </a:t>
            </a:r>
            <a:r>
              <a:rPr lang="tr-TR" dirty="0" smtClean="0"/>
              <a:t>paylaşılması proje </a:t>
            </a:r>
            <a:r>
              <a:rPr lang="tr-TR" dirty="0"/>
              <a:t>planlama sürçleri gibi Proje uzmanlar kurulu tarafından proje yazım </a:t>
            </a:r>
            <a:r>
              <a:rPr lang="tr-TR" dirty="0" smtClean="0"/>
              <a:t>seminerleri</a:t>
            </a:r>
            <a:r>
              <a:rPr lang="tr-TR" dirty="0"/>
              <a:t> </a:t>
            </a:r>
            <a:r>
              <a:rPr lang="tr-TR" dirty="0" smtClean="0"/>
              <a:t>/eğitimleri verilmeli</a:t>
            </a:r>
            <a:endParaRPr lang="en-US" dirty="0"/>
          </a:p>
          <a:p>
            <a:endParaRPr lang="en-US" dirty="0"/>
          </a:p>
        </p:txBody>
      </p:sp>
    </p:spTree>
    <p:extLst>
      <p:ext uri="{BB962C8B-B14F-4D97-AF65-F5344CB8AC3E}">
        <p14:creationId xmlns:p14="http://schemas.microsoft.com/office/powerpoint/2010/main" xmlns="" val="2431140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90600" y="1676400"/>
            <a:ext cx="7772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fontAlgn="base">
              <a:spcBef>
                <a:spcPct val="0"/>
              </a:spcBef>
              <a:spcAft>
                <a:spcPct val="0"/>
              </a:spcAft>
            </a:pPr>
            <a:r>
              <a:rPr kumimoji="0" lang="tr-TR" sz="2400" b="0"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3. </a:t>
            </a:r>
            <a:r>
              <a:rPr lang="tr-TR" sz="2400" dirty="0">
                <a:solidFill>
                  <a:srgbClr val="0070C0"/>
                </a:solidFill>
                <a:latin typeface="Calibri" pitchFamily="34" charset="0"/>
              </a:rPr>
              <a:t>Yaşam Alanları ve Sunulan Hizmet Kalitesinin Geliştirilmesi</a:t>
            </a:r>
            <a:endParaRPr kumimoji="0" lang="tr-TR" sz="2400" b="0" i="0" u="none" strike="noStrike" cap="none" normalizeH="0" baseline="0" dirty="0" smtClean="0">
              <a:ln>
                <a:noFill/>
              </a:ln>
              <a:solidFill>
                <a:srgbClr val="0070C0"/>
              </a:solidFill>
              <a:effectLst/>
              <a:latin typeface="Calibri" pitchFamily="34" charset="0"/>
              <a:cs typeface="Arial" pitchFamily="34" charset="0"/>
            </a:endParaRPr>
          </a:p>
          <a:p>
            <a:pPr marL="398463" lvl="0" indent="-161925">
              <a:buFont typeface="Arial" pitchFamily="34" charset="0"/>
              <a:buChar char="•"/>
            </a:pPr>
            <a:r>
              <a:rPr lang="tr-TR" sz="2400" dirty="0">
                <a:latin typeface="Calibri" pitchFamily="34" charset="0"/>
              </a:rPr>
              <a:t>Mevcut </a:t>
            </a:r>
            <a:r>
              <a:rPr lang="tr-TR" sz="2400" dirty="0">
                <a:latin typeface="Calibri" pitchFamily="34" charset="0"/>
                <a:ea typeface="Calibri" pitchFamily="34" charset="0"/>
                <a:cs typeface="Times New Roman" pitchFamily="18" charset="0"/>
              </a:rPr>
              <a:t>bina ve tesisler içerisinde kullanıcıların ihtiyaçları göz önünde bulundurularak yenilikçi dinlenme ve sosyal alanlar oluşturulması, </a:t>
            </a:r>
          </a:p>
          <a:p>
            <a:pPr marL="398463" lvl="0" indent="-161925">
              <a:buFont typeface="Arial" pitchFamily="34" charset="0"/>
              <a:buChar char="•"/>
            </a:pPr>
            <a:r>
              <a:rPr lang="tr-TR" sz="2400" dirty="0">
                <a:latin typeface="Calibri" pitchFamily="34" charset="0"/>
                <a:ea typeface="Calibri" pitchFamily="34" charset="0"/>
                <a:cs typeface="Times New Roman" pitchFamily="18" charset="0"/>
              </a:rPr>
              <a:t>Kampüs içerisinde öğrenci, idari ve akademik personele yönelik kalıcı sosyal alan, bina ve tesislerin kullanıcı görüşleri </a:t>
            </a:r>
            <a:r>
              <a:rPr lang="tr-TR" sz="2400" dirty="0" smtClean="0">
                <a:latin typeface="Calibri" pitchFamily="34" charset="0"/>
                <a:ea typeface="Calibri" pitchFamily="34" charset="0"/>
                <a:cs typeface="Times New Roman" pitchFamily="18" charset="0"/>
              </a:rPr>
              <a:t>ile projelendirilmesi </a:t>
            </a:r>
            <a:r>
              <a:rPr lang="tr-TR" sz="2400" dirty="0">
                <a:latin typeface="Calibri" pitchFamily="34" charset="0"/>
                <a:ea typeface="Calibri" pitchFamily="34" charset="0"/>
                <a:cs typeface="Times New Roman" pitchFamily="18" charset="0"/>
              </a:rPr>
              <a:t>ve inşaa edilmesi</a:t>
            </a:r>
          </a:p>
          <a:p>
            <a:pPr marL="398463" lvl="0" indent="-161925">
              <a:buFont typeface="Arial" pitchFamily="34" charset="0"/>
              <a:buChar char="•"/>
            </a:pPr>
            <a:r>
              <a:rPr lang="tr-TR" sz="2400" dirty="0">
                <a:latin typeface="Calibri" pitchFamily="34" charset="0"/>
                <a:ea typeface="Calibri" pitchFamily="34" charset="0"/>
                <a:cs typeface="Times New Roman" pitchFamily="18" charset="0"/>
              </a:rPr>
              <a:t>Stratejik plana uygun nitelikli proje çalışmaları yapılarak, kalıcı, özgün, yenilenebilir enerji kaynakları kullanan, işletme ve yapım maliyeti düşük, </a:t>
            </a:r>
            <a:r>
              <a:rPr lang="tr-TR" sz="2400" dirty="0" smtClean="0">
                <a:latin typeface="Calibri" pitchFamily="34" charset="0"/>
                <a:ea typeface="Calibri" pitchFamily="34" charset="0"/>
                <a:cs typeface="Times New Roman" pitchFamily="18" charset="0"/>
              </a:rPr>
              <a:t>akıllı </a:t>
            </a:r>
            <a:r>
              <a:rPr lang="tr-TR" sz="2400" dirty="0">
                <a:latin typeface="Calibri" pitchFamily="34" charset="0"/>
                <a:ea typeface="Calibri" pitchFamily="34" charset="0"/>
                <a:cs typeface="Times New Roman" pitchFamily="18" charset="0"/>
              </a:rPr>
              <a:t>bina, tesis ve alanların inşaa edilmesi</a:t>
            </a:r>
          </a:p>
          <a:p>
            <a:pPr marL="398463" lvl="0" indent="-161925">
              <a:buFont typeface="Arial" pitchFamily="34" charset="0"/>
              <a:buChar char="•"/>
            </a:pPr>
            <a:r>
              <a:rPr lang="tr-TR" sz="2400" dirty="0">
                <a:latin typeface="Calibri" pitchFamily="34" charset="0"/>
                <a:ea typeface="Calibri" pitchFamily="34" charset="0"/>
                <a:cs typeface="Times New Roman" pitchFamily="18" charset="0"/>
              </a:rPr>
              <a:t>Ödüllü proje yarışm</a:t>
            </a:r>
            <a:r>
              <a:rPr lang="tr-TR" sz="2400" dirty="0">
                <a:latin typeface="Calibri" pitchFamily="34" charset="0"/>
              </a:rPr>
              <a:t>aları </a:t>
            </a:r>
            <a:r>
              <a:rPr lang="tr-TR" sz="2400" dirty="0" smtClean="0">
                <a:latin typeface="Calibri" pitchFamily="34" charset="0"/>
              </a:rPr>
              <a:t>düzenlenmesi</a:t>
            </a:r>
            <a:endParaRPr kumimoji="0" lang="tr-TR" sz="2400" b="0" i="0" u="none" strike="noStrike" cap="none" normalizeH="0" baseline="0" dirty="0" smtClean="0">
              <a:ln>
                <a:noFill/>
              </a:ln>
              <a:solidFill>
                <a:schemeClr val="tx1"/>
              </a:solidFill>
              <a:effectLst/>
              <a:latin typeface="Calibri" pitchFamily="34" charset="0"/>
              <a:cs typeface="Arial" pitchFamily="34" charset="0"/>
            </a:endParaRPr>
          </a:p>
        </p:txBody>
      </p:sp>
      <p:sp>
        <p:nvSpPr>
          <p:cNvPr id="5" name="Title 1"/>
          <p:cNvSpPr>
            <a:spLocks noGrp="1"/>
          </p:cNvSpPr>
          <p:nvPr>
            <p:ph type="ctrTitle"/>
          </p:nvPr>
        </p:nvSpPr>
        <p:spPr>
          <a:xfrm>
            <a:off x="1066800" y="152400"/>
            <a:ext cx="7772400" cy="609600"/>
          </a:xfrm>
        </p:spPr>
        <p:txBody>
          <a:bodyPr>
            <a:noAutofit/>
          </a:bodyPr>
          <a:lstStyle/>
          <a:p>
            <a:r>
              <a:rPr lang="tr-TR" sz="2000" b="1" dirty="0">
                <a:solidFill>
                  <a:srgbClr val="FF0000"/>
                </a:solidFill>
              </a:rPr>
              <a:t>KALİTE GELİŞTİRME VE AKREDİTASYON </a:t>
            </a:r>
            <a:r>
              <a:rPr lang="tr-TR" sz="2000" b="1" dirty="0" smtClean="0">
                <a:solidFill>
                  <a:srgbClr val="FF0000"/>
                </a:solidFill>
              </a:rPr>
              <a:t>GRUBU</a:t>
            </a:r>
            <a:br>
              <a:rPr lang="tr-TR" sz="2000" b="1" dirty="0" smtClean="0">
                <a:solidFill>
                  <a:srgbClr val="FF0000"/>
                </a:solidFill>
              </a:rPr>
            </a:br>
            <a:r>
              <a:rPr lang="tr-TR" sz="2000" b="1" dirty="0" smtClean="0">
                <a:solidFill>
                  <a:srgbClr val="FF0000"/>
                </a:solidFill>
              </a:rPr>
              <a:t>Kalite İyileştirme Alanları</a:t>
            </a:r>
            <a:endParaRPr lang="tr-TR" sz="2000" dirty="0">
              <a:solidFill>
                <a:srgbClr val="FF0000"/>
              </a:solidFill>
            </a:endParaRPr>
          </a:p>
        </p:txBody>
      </p:sp>
      <p:sp>
        <p:nvSpPr>
          <p:cNvPr id="4" name="Slide Number Placeholder 3"/>
          <p:cNvSpPr>
            <a:spLocks noGrp="1"/>
          </p:cNvSpPr>
          <p:nvPr>
            <p:ph type="sldNum" sz="quarter" idx="12"/>
          </p:nvPr>
        </p:nvSpPr>
        <p:spPr/>
        <p:txBody>
          <a:bodyPr/>
          <a:lstStyle/>
          <a:p>
            <a:fld id="{C4835535-E8C5-44D4-9B98-2ABFE0F7BE58}" type="slidenum">
              <a:rPr lang="tr-TR" smtClean="0"/>
              <a:pPr/>
              <a:t>5</a:t>
            </a:fld>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tr-TR" b="1" dirty="0"/>
              <a:t>Proje yazım süreçleri Alt Komisyonu Raporu</a:t>
            </a:r>
            <a:endParaRPr lang="en-US" b="1" dirty="0"/>
          </a:p>
        </p:txBody>
      </p:sp>
      <p:sp>
        <p:nvSpPr>
          <p:cNvPr id="5" name="Content Placeholder 4"/>
          <p:cNvSpPr>
            <a:spLocks noGrp="1"/>
          </p:cNvSpPr>
          <p:nvPr>
            <p:ph sz="quarter" idx="1"/>
          </p:nvPr>
        </p:nvSpPr>
        <p:spPr/>
        <p:txBody>
          <a:bodyPr>
            <a:normAutofit fontScale="85000" lnSpcReduction="20000"/>
          </a:bodyPr>
          <a:lstStyle/>
          <a:p>
            <a:pPr algn="just"/>
            <a:endParaRPr lang="tr-TR" dirty="0" smtClean="0"/>
          </a:p>
          <a:p>
            <a:pPr algn="just"/>
            <a:r>
              <a:rPr lang="tr-TR" dirty="0" smtClean="0"/>
              <a:t>Ulusal </a:t>
            </a:r>
            <a:r>
              <a:rPr lang="tr-TR" dirty="0"/>
              <a:t>ve Uluslarası proje desteği sağlayan kuruluşların davet edilerek seminerler ver melerinin </a:t>
            </a:r>
            <a:r>
              <a:rPr lang="tr-TR" dirty="0" smtClean="0"/>
              <a:t>sağlanması.</a:t>
            </a:r>
            <a:endParaRPr lang="en-US" dirty="0"/>
          </a:p>
          <a:p>
            <a:pPr algn="just"/>
            <a:r>
              <a:rPr lang="tr-TR" dirty="0">
                <a:solidFill>
                  <a:srgbClr val="002060"/>
                </a:solidFill>
              </a:rPr>
              <a:t>Projelerde görev yapan öğretim elemanlarının ders yüklerinin belirlenecek kriterlere bağlı olarak azaltılması öğretim elemanı planlama temin ve seçme komisyonu tarafında Bap ile koordineli bir şekilde çalışmalırı önerilmektedir.</a:t>
            </a:r>
            <a:endParaRPr lang="en-US" dirty="0">
              <a:solidFill>
                <a:srgbClr val="002060"/>
              </a:solidFill>
            </a:endParaRPr>
          </a:p>
          <a:p>
            <a:pPr algn="just"/>
            <a:r>
              <a:rPr lang="tr-TR" dirty="0"/>
              <a:t>Sanayi kuruluşlarıyla ortak projeler oluşturulması doğrultusunda çalışmalar </a:t>
            </a:r>
            <a:r>
              <a:rPr lang="tr-TR" dirty="0" smtClean="0"/>
              <a:t>yapılması.</a:t>
            </a:r>
            <a:endParaRPr lang="en-US" dirty="0"/>
          </a:p>
        </p:txBody>
      </p:sp>
    </p:spTree>
    <p:extLst>
      <p:ext uri="{BB962C8B-B14F-4D97-AF65-F5344CB8AC3E}">
        <p14:creationId xmlns:p14="http://schemas.microsoft.com/office/powerpoint/2010/main" xmlns="" val="322336597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tr-TR" dirty="0"/>
              <a:t>Yayın Teşviki Alt Komisyonu Raporu</a:t>
            </a:r>
            <a:endParaRPr lang="en-US" dirty="0"/>
          </a:p>
        </p:txBody>
      </p:sp>
      <p:sp>
        <p:nvSpPr>
          <p:cNvPr id="5" name="Content Placeholder 4"/>
          <p:cNvSpPr>
            <a:spLocks noGrp="1"/>
          </p:cNvSpPr>
          <p:nvPr>
            <p:ph sz="quarter" idx="1"/>
          </p:nvPr>
        </p:nvSpPr>
        <p:spPr/>
        <p:txBody>
          <a:bodyPr>
            <a:normAutofit fontScale="92500" lnSpcReduction="20000"/>
          </a:bodyPr>
          <a:lstStyle/>
          <a:p>
            <a:pPr algn="just"/>
            <a:endParaRPr lang="tr-TR" dirty="0" smtClean="0"/>
          </a:p>
          <a:p>
            <a:pPr algn="just"/>
            <a:r>
              <a:rPr lang="en-US" dirty="0" smtClean="0"/>
              <a:t>“</a:t>
            </a:r>
            <a:r>
              <a:rPr lang="en-US" dirty="0" err="1"/>
              <a:t>Kırgızistan-Türkiye</a:t>
            </a:r>
            <a:r>
              <a:rPr lang="en-US" dirty="0"/>
              <a:t> </a:t>
            </a:r>
            <a:r>
              <a:rPr lang="en-US" dirty="0" err="1"/>
              <a:t>Manas</a:t>
            </a:r>
            <a:r>
              <a:rPr lang="en-US" dirty="0"/>
              <a:t> </a:t>
            </a:r>
            <a:r>
              <a:rPr lang="en-US" dirty="0" err="1"/>
              <a:t>Üniversitesi</a:t>
            </a:r>
            <a:r>
              <a:rPr lang="en-US" dirty="0"/>
              <a:t> </a:t>
            </a:r>
            <a:r>
              <a:rPr lang="en-US" dirty="0" err="1"/>
              <a:t>Araştırma</a:t>
            </a:r>
            <a:r>
              <a:rPr lang="en-US" dirty="0"/>
              <a:t> </a:t>
            </a:r>
            <a:r>
              <a:rPr lang="en-US" dirty="0" err="1"/>
              <a:t>Faalietlerini</a:t>
            </a:r>
            <a:r>
              <a:rPr lang="en-US" dirty="0"/>
              <a:t> </a:t>
            </a:r>
            <a:r>
              <a:rPr lang="en-US" dirty="0" err="1"/>
              <a:t>Destekleme</a:t>
            </a:r>
            <a:r>
              <a:rPr lang="en-US" dirty="0"/>
              <a:t> </a:t>
            </a:r>
            <a:r>
              <a:rPr lang="en-US" dirty="0" err="1"/>
              <a:t>Yönetmeliği</a:t>
            </a:r>
            <a:r>
              <a:rPr lang="en-US" dirty="0" smtClean="0"/>
              <a:t>”</a:t>
            </a:r>
            <a:endParaRPr lang="tr-TR" dirty="0" smtClean="0"/>
          </a:p>
          <a:p>
            <a:pPr algn="just"/>
            <a:r>
              <a:rPr lang="tr-TR" dirty="0" smtClean="0"/>
              <a:t>M</a:t>
            </a:r>
            <a:r>
              <a:rPr lang="en-US" dirty="0" err="1" smtClean="0"/>
              <a:t>akalelere</a:t>
            </a:r>
            <a:r>
              <a:rPr lang="en-US" dirty="0" smtClean="0"/>
              <a:t> </a:t>
            </a:r>
            <a:r>
              <a:rPr lang="en-US" dirty="0" err="1"/>
              <a:t>bütçe</a:t>
            </a:r>
            <a:r>
              <a:rPr lang="en-US" dirty="0"/>
              <a:t> </a:t>
            </a:r>
            <a:r>
              <a:rPr lang="en-US" dirty="0" err="1"/>
              <a:t>imkanları</a:t>
            </a:r>
            <a:r>
              <a:rPr lang="en-US" dirty="0"/>
              <a:t> </a:t>
            </a:r>
            <a:r>
              <a:rPr lang="en-US" dirty="0" err="1"/>
              <a:t>dahilinde</a:t>
            </a:r>
            <a:r>
              <a:rPr lang="en-US" dirty="0"/>
              <a:t> </a:t>
            </a:r>
            <a:r>
              <a:rPr lang="en-US" dirty="0" err="1"/>
              <a:t>destek</a:t>
            </a:r>
            <a:r>
              <a:rPr lang="en-US" dirty="0"/>
              <a:t> </a:t>
            </a:r>
            <a:r>
              <a:rPr lang="en-US" dirty="0" err="1" smtClean="0"/>
              <a:t>verilmesinin</a:t>
            </a:r>
            <a:endParaRPr lang="tr-TR" dirty="0" smtClean="0"/>
          </a:p>
          <a:p>
            <a:pPr algn="just"/>
            <a:r>
              <a:rPr lang="tr-TR" dirty="0" err="1" smtClean="0"/>
              <a:t>D</a:t>
            </a:r>
            <a:r>
              <a:rPr lang="en-US" dirty="0" err="1" smtClean="0"/>
              <a:t>öner</a:t>
            </a:r>
            <a:r>
              <a:rPr lang="en-US" dirty="0" smtClean="0"/>
              <a:t> </a:t>
            </a:r>
            <a:r>
              <a:rPr lang="en-US" dirty="0" err="1"/>
              <a:t>sermaye</a:t>
            </a:r>
            <a:r>
              <a:rPr lang="en-US" dirty="0"/>
              <a:t> </a:t>
            </a:r>
            <a:r>
              <a:rPr lang="en-US" dirty="0" err="1"/>
              <a:t>işletmesi</a:t>
            </a:r>
            <a:r>
              <a:rPr lang="en-US" dirty="0"/>
              <a:t> </a:t>
            </a:r>
            <a:r>
              <a:rPr lang="en-US" dirty="0" err="1"/>
              <a:t>açılması</a:t>
            </a:r>
            <a:r>
              <a:rPr lang="en-US" dirty="0"/>
              <a:t> </a:t>
            </a:r>
            <a:r>
              <a:rPr lang="en-US" dirty="0" err="1"/>
              <a:t>için</a:t>
            </a:r>
            <a:r>
              <a:rPr lang="en-US" dirty="0"/>
              <a:t> </a:t>
            </a:r>
            <a:r>
              <a:rPr lang="en-US" dirty="0" err="1"/>
              <a:t>gerekli</a:t>
            </a:r>
            <a:r>
              <a:rPr lang="en-US" dirty="0"/>
              <a:t> </a:t>
            </a:r>
            <a:r>
              <a:rPr lang="en-US" dirty="0" err="1"/>
              <a:t>mevzuat</a:t>
            </a:r>
            <a:r>
              <a:rPr lang="en-US" dirty="0"/>
              <a:t>, </a:t>
            </a:r>
            <a:r>
              <a:rPr lang="en-US" dirty="0" err="1"/>
              <a:t>bigilendirme</a:t>
            </a:r>
            <a:r>
              <a:rPr lang="en-US" dirty="0"/>
              <a:t> </a:t>
            </a:r>
            <a:r>
              <a:rPr lang="en-US" dirty="0" err="1"/>
              <a:t>ve</a:t>
            </a:r>
            <a:r>
              <a:rPr lang="en-US" dirty="0"/>
              <a:t> alt </a:t>
            </a:r>
            <a:r>
              <a:rPr lang="en-US" dirty="0" err="1"/>
              <a:t>yapı</a:t>
            </a:r>
            <a:r>
              <a:rPr lang="en-US" dirty="0"/>
              <a:t> </a:t>
            </a:r>
            <a:r>
              <a:rPr lang="en-US" dirty="0" err="1"/>
              <a:t>hizmetlerinin</a:t>
            </a:r>
            <a:r>
              <a:rPr lang="en-US" dirty="0"/>
              <a:t> </a:t>
            </a:r>
            <a:r>
              <a:rPr lang="en-US" dirty="0" err="1"/>
              <a:t>tamamlanması</a:t>
            </a:r>
            <a:r>
              <a:rPr lang="en-US" dirty="0"/>
              <a:t> </a:t>
            </a:r>
            <a:r>
              <a:rPr lang="en-US" dirty="0" err="1"/>
              <a:t>için</a:t>
            </a:r>
            <a:r>
              <a:rPr lang="en-US" dirty="0"/>
              <a:t> </a:t>
            </a:r>
            <a:r>
              <a:rPr lang="en-US" dirty="0" err="1"/>
              <a:t>gerekli</a:t>
            </a:r>
            <a:r>
              <a:rPr lang="en-US" dirty="0"/>
              <a:t> </a:t>
            </a:r>
            <a:r>
              <a:rPr lang="en-US" dirty="0" err="1"/>
              <a:t>akademik</a:t>
            </a:r>
            <a:r>
              <a:rPr lang="en-US" dirty="0"/>
              <a:t> </a:t>
            </a:r>
            <a:r>
              <a:rPr lang="en-US" dirty="0" err="1"/>
              <a:t>ve</a:t>
            </a:r>
            <a:r>
              <a:rPr lang="en-US" dirty="0"/>
              <a:t> </a:t>
            </a:r>
            <a:r>
              <a:rPr lang="en-US" dirty="0" err="1"/>
              <a:t>idari</a:t>
            </a:r>
            <a:r>
              <a:rPr lang="en-US" dirty="0"/>
              <a:t> </a:t>
            </a:r>
            <a:r>
              <a:rPr lang="en-US" dirty="0" err="1"/>
              <a:t>mekanizmanın</a:t>
            </a:r>
            <a:r>
              <a:rPr lang="en-US" dirty="0"/>
              <a:t> </a:t>
            </a:r>
            <a:r>
              <a:rPr lang="en-US" dirty="0" err="1"/>
              <a:t>harekete</a:t>
            </a:r>
            <a:r>
              <a:rPr lang="en-US" dirty="0"/>
              <a:t> </a:t>
            </a:r>
            <a:r>
              <a:rPr lang="en-US" dirty="0" err="1"/>
              <a:t>geçirilmesi</a:t>
            </a:r>
            <a:r>
              <a:rPr lang="en-US" dirty="0"/>
              <a:t> </a:t>
            </a:r>
            <a:r>
              <a:rPr lang="en-US" dirty="0" err="1"/>
              <a:t>gerekmektedir</a:t>
            </a:r>
            <a:r>
              <a:rPr lang="en-US" dirty="0"/>
              <a:t>.</a:t>
            </a:r>
          </a:p>
        </p:txBody>
      </p:sp>
    </p:spTree>
    <p:extLst>
      <p:ext uri="{BB962C8B-B14F-4D97-AF65-F5344CB8AC3E}">
        <p14:creationId xmlns:p14="http://schemas.microsoft.com/office/powerpoint/2010/main" xmlns="" val="144976340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tr-TR" dirty="0"/>
              <a:t>Yayın Teşviki Alt Komisyonu Raporu</a:t>
            </a:r>
            <a:endParaRPr lang="en-US" dirty="0"/>
          </a:p>
        </p:txBody>
      </p:sp>
      <p:sp>
        <p:nvSpPr>
          <p:cNvPr id="5" name="Content Placeholder 4"/>
          <p:cNvSpPr>
            <a:spLocks noGrp="1"/>
          </p:cNvSpPr>
          <p:nvPr>
            <p:ph sz="quarter" idx="1"/>
          </p:nvPr>
        </p:nvSpPr>
        <p:spPr/>
        <p:txBody>
          <a:bodyPr>
            <a:normAutofit fontScale="85000" lnSpcReduction="20000"/>
          </a:bodyPr>
          <a:lstStyle/>
          <a:p>
            <a:pPr algn="just"/>
            <a:endParaRPr lang="tr-TR" dirty="0" smtClean="0"/>
          </a:p>
          <a:p>
            <a:pPr algn="just"/>
            <a:r>
              <a:rPr lang="en-US" dirty="0" smtClean="0"/>
              <a:t>Bu </a:t>
            </a:r>
            <a:r>
              <a:rPr lang="en-US" dirty="0" err="1"/>
              <a:t>maddi</a:t>
            </a:r>
            <a:r>
              <a:rPr lang="en-US" dirty="0"/>
              <a:t> </a:t>
            </a:r>
            <a:r>
              <a:rPr lang="en-US" dirty="0" err="1"/>
              <a:t>desteğin</a:t>
            </a:r>
            <a:r>
              <a:rPr lang="en-US" dirty="0"/>
              <a:t> </a:t>
            </a:r>
            <a:r>
              <a:rPr lang="en-US" dirty="0" err="1"/>
              <a:t>yanında</a:t>
            </a:r>
            <a:r>
              <a:rPr lang="en-US" dirty="0"/>
              <a:t> </a:t>
            </a:r>
            <a:r>
              <a:rPr lang="en-US" dirty="0" err="1"/>
              <a:t>makale</a:t>
            </a:r>
            <a:r>
              <a:rPr lang="en-US" dirty="0"/>
              <a:t> </a:t>
            </a:r>
            <a:r>
              <a:rPr lang="en-US" dirty="0" err="1"/>
              <a:t>yayınlayan</a:t>
            </a:r>
            <a:r>
              <a:rPr lang="en-US" dirty="0"/>
              <a:t> her </a:t>
            </a:r>
            <a:r>
              <a:rPr lang="en-US" dirty="0" err="1"/>
              <a:t>öğretim</a:t>
            </a:r>
            <a:r>
              <a:rPr lang="en-US" dirty="0"/>
              <a:t> </a:t>
            </a:r>
            <a:r>
              <a:rPr lang="en-US" dirty="0" err="1"/>
              <a:t>elemanına</a:t>
            </a:r>
            <a:r>
              <a:rPr lang="en-US" dirty="0"/>
              <a:t> </a:t>
            </a:r>
            <a:r>
              <a:rPr lang="en-US" dirty="0" err="1"/>
              <a:t>Rektörlükçe</a:t>
            </a:r>
            <a:r>
              <a:rPr lang="en-US" dirty="0"/>
              <a:t> </a:t>
            </a:r>
            <a:r>
              <a:rPr lang="en-US" dirty="0" err="1"/>
              <a:t>bir</a:t>
            </a:r>
            <a:r>
              <a:rPr lang="en-US" dirty="0"/>
              <a:t> </a:t>
            </a:r>
            <a:r>
              <a:rPr lang="en-US" dirty="0" err="1"/>
              <a:t>teşekkür</a:t>
            </a:r>
            <a:r>
              <a:rPr lang="en-US" dirty="0"/>
              <a:t> </a:t>
            </a:r>
            <a:r>
              <a:rPr lang="en-US" dirty="0" err="1"/>
              <a:t>yazısının</a:t>
            </a:r>
            <a:r>
              <a:rPr lang="en-US" dirty="0"/>
              <a:t> </a:t>
            </a:r>
            <a:r>
              <a:rPr lang="en-US" dirty="0" err="1" smtClean="0"/>
              <a:t>yazılması</a:t>
            </a:r>
            <a:r>
              <a:rPr lang="en-US" dirty="0" smtClean="0"/>
              <a:t>. </a:t>
            </a:r>
            <a:endParaRPr lang="en-US" dirty="0"/>
          </a:p>
          <a:p>
            <a:pPr algn="just"/>
            <a:r>
              <a:rPr lang="en-US" dirty="0" smtClean="0"/>
              <a:t>WEB </a:t>
            </a:r>
            <a:r>
              <a:rPr lang="en-US" dirty="0" err="1"/>
              <a:t>sayfamızda</a:t>
            </a:r>
            <a:r>
              <a:rPr lang="en-US" dirty="0"/>
              <a:t> </a:t>
            </a:r>
            <a:r>
              <a:rPr lang="en-US" dirty="0" err="1"/>
              <a:t>ilan</a:t>
            </a:r>
            <a:r>
              <a:rPr lang="en-US" dirty="0"/>
              <a:t> </a:t>
            </a:r>
            <a:r>
              <a:rPr lang="en-US" dirty="0" err="1" smtClean="0"/>
              <a:t>edilmesi</a:t>
            </a:r>
            <a:r>
              <a:rPr lang="en-US" dirty="0" smtClean="0"/>
              <a:t>.</a:t>
            </a:r>
            <a:endParaRPr lang="en-US" dirty="0"/>
          </a:p>
          <a:p>
            <a:pPr algn="just"/>
            <a:r>
              <a:rPr lang="en-US" dirty="0" err="1"/>
              <a:t>Öğretim</a:t>
            </a:r>
            <a:r>
              <a:rPr lang="en-US" dirty="0"/>
              <a:t> </a:t>
            </a:r>
            <a:r>
              <a:rPr lang="en-US" dirty="0" err="1"/>
              <a:t>elemanlarının</a:t>
            </a:r>
            <a:r>
              <a:rPr lang="en-US" dirty="0"/>
              <a:t> </a:t>
            </a:r>
            <a:r>
              <a:rPr lang="en-US" dirty="0" err="1"/>
              <a:t>bir</a:t>
            </a:r>
            <a:r>
              <a:rPr lang="en-US" dirty="0"/>
              <a:t> </a:t>
            </a:r>
            <a:r>
              <a:rPr lang="en-US" dirty="0" err="1"/>
              <a:t>kısmı</a:t>
            </a:r>
            <a:r>
              <a:rPr lang="en-US" dirty="0"/>
              <a:t> </a:t>
            </a:r>
            <a:r>
              <a:rPr lang="en-US" dirty="0" err="1"/>
              <a:t>çeşitli</a:t>
            </a:r>
            <a:r>
              <a:rPr lang="en-US" dirty="0"/>
              <a:t> WEB </a:t>
            </a:r>
            <a:r>
              <a:rPr lang="en-US" dirty="0" err="1"/>
              <a:t>sayfaları</a:t>
            </a:r>
            <a:r>
              <a:rPr lang="en-US" dirty="0"/>
              <a:t> </a:t>
            </a:r>
            <a:r>
              <a:rPr lang="en-US" dirty="0" err="1"/>
              <a:t>tarafından</a:t>
            </a:r>
            <a:r>
              <a:rPr lang="en-US" dirty="0"/>
              <a:t> “</a:t>
            </a:r>
            <a:r>
              <a:rPr lang="en-US" dirty="0" err="1"/>
              <a:t>Kırgızistanda</a:t>
            </a:r>
            <a:r>
              <a:rPr lang="en-US" dirty="0"/>
              <a:t> </a:t>
            </a:r>
            <a:r>
              <a:rPr lang="en-US" dirty="0" err="1"/>
              <a:t>en</a:t>
            </a:r>
            <a:r>
              <a:rPr lang="en-US" dirty="0"/>
              <a:t> </a:t>
            </a:r>
            <a:r>
              <a:rPr lang="en-US" dirty="0" err="1"/>
              <a:t>çok</a:t>
            </a:r>
            <a:r>
              <a:rPr lang="en-US" dirty="0"/>
              <a:t> </a:t>
            </a:r>
            <a:r>
              <a:rPr lang="en-US" dirty="0" err="1"/>
              <a:t>yayın</a:t>
            </a:r>
            <a:r>
              <a:rPr lang="en-US" dirty="0"/>
              <a:t> </a:t>
            </a:r>
            <a:r>
              <a:rPr lang="en-US" dirty="0" err="1"/>
              <a:t>yapan</a:t>
            </a:r>
            <a:r>
              <a:rPr lang="en-US" dirty="0"/>
              <a:t> </a:t>
            </a:r>
            <a:r>
              <a:rPr lang="en-US" dirty="0" err="1"/>
              <a:t>araştırmacı</a:t>
            </a:r>
            <a:r>
              <a:rPr lang="en-US" dirty="0"/>
              <a:t>”, “</a:t>
            </a:r>
            <a:r>
              <a:rPr lang="en-US" dirty="0" err="1"/>
              <a:t>en</a:t>
            </a:r>
            <a:r>
              <a:rPr lang="en-US" dirty="0"/>
              <a:t> </a:t>
            </a:r>
            <a:r>
              <a:rPr lang="en-US" dirty="0" err="1"/>
              <a:t>çok</a:t>
            </a:r>
            <a:r>
              <a:rPr lang="en-US" dirty="0"/>
              <a:t> </a:t>
            </a:r>
            <a:r>
              <a:rPr lang="en-US" dirty="0" err="1"/>
              <a:t>atıf</a:t>
            </a:r>
            <a:r>
              <a:rPr lang="en-US" dirty="0"/>
              <a:t> </a:t>
            </a:r>
            <a:r>
              <a:rPr lang="en-US" dirty="0" err="1"/>
              <a:t>yapılan</a:t>
            </a:r>
            <a:r>
              <a:rPr lang="en-US" dirty="0"/>
              <a:t> </a:t>
            </a:r>
            <a:r>
              <a:rPr lang="en-US" dirty="0" err="1"/>
              <a:t>araştırmacı</a:t>
            </a:r>
            <a:r>
              <a:rPr lang="en-US" dirty="0"/>
              <a:t>” vb. </a:t>
            </a:r>
            <a:r>
              <a:rPr lang="en-US" dirty="0" err="1"/>
              <a:t>alanlardaki</a:t>
            </a:r>
            <a:r>
              <a:rPr lang="en-US" dirty="0"/>
              <a:t> </a:t>
            </a:r>
            <a:r>
              <a:rPr lang="en-US" dirty="0" err="1"/>
              <a:t>başarılı</a:t>
            </a:r>
            <a:r>
              <a:rPr lang="en-US" dirty="0"/>
              <a:t> </a:t>
            </a:r>
            <a:r>
              <a:rPr lang="en-US" dirty="0" err="1"/>
              <a:t>faaliyetleri</a:t>
            </a:r>
            <a:r>
              <a:rPr lang="en-US" dirty="0"/>
              <a:t> </a:t>
            </a:r>
            <a:r>
              <a:rPr lang="en-US" dirty="0" err="1"/>
              <a:t>ilan</a:t>
            </a:r>
            <a:r>
              <a:rPr lang="en-US" dirty="0"/>
              <a:t> </a:t>
            </a:r>
            <a:r>
              <a:rPr lang="en-US" dirty="0" err="1"/>
              <a:t>edilmektedir</a:t>
            </a:r>
            <a:r>
              <a:rPr lang="en-US" dirty="0"/>
              <a:t>. Bu </a:t>
            </a:r>
            <a:r>
              <a:rPr lang="en-US" dirty="0" err="1"/>
              <a:t>hususların</a:t>
            </a:r>
            <a:r>
              <a:rPr lang="en-US" dirty="0"/>
              <a:t> WEB </a:t>
            </a:r>
            <a:r>
              <a:rPr lang="en-US" dirty="0" err="1"/>
              <a:t>sayfamızda</a:t>
            </a:r>
            <a:r>
              <a:rPr lang="en-US" dirty="0"/>
              <a:t> da </a:t>
            </a:r>
            <a:r>
              <a:rPr lang="en-US" dirty="0" err="1"/>
              <a:t>ilan</a:t>
            </a:r>
            <a:r>
              <a:rPr lang="en-US" dirty="0"/>
              <a:t> </a:t>
            </a:r>
            <a:r>
              <a:rPr lang="en-US" dirty="0" err="1"/>
              <a:t>edilmesinin</a:t>
            </a:r>
            <a:r>
              <a:rPr lang="en-US" dirty="0"/>
              <a:t> de </a:t>
            </a:r>
            <a:r>
              <a:rPr lang="en-US" dirty="0" err="1"/>
              <a:t>önemli</a:t>
            </a:r>
            <a:r>
              <a:rPr lang="en-US" dirty="0"/>
              <a:t> </a:t>
            </a:r>
            <a:r>
              <a:rPr lang="en-US" dirty="0" err="1"/>
              <a:t>bir</a:t>
            </a:r>
            <a:r>
              <a:rPr lang="en-US" dirty="0"/>
              <a:t> </a:t>
            </a:r>
            <a:r>
              <a:rPr lang="en-US" dirty="0" err="1"/>
              <a:t>teşvik</a:t>
            </a:r>
            <a:r>
              <a:rPr lang="en-US" dirty="0"/>
              <a:t> </a:t>
            </a:r>
            <a:r>
              <a:rPr lang="en-US" dirty="0" err="1"/>
              <a:t>unsuru</a:t>
            </a:r>
            <a:r>
              <a:rPr lang="en-US" dirty="0"/>
              <a:t> </a:t>
            </a:r>
            <a:r>
              <a:rPr lang="en-US" dirty="0" err="1"/>
              <a:t>olacağını</a:t>
            </a:r>
            <a:r>
              <a:rPr lang="en-US" dirty="0"/>
              <a:t> </a:t>
            </a:r>
            <a:r>
              <a:rPr lang="en-US" dirty="0" err="1"/>
              <a:t>düşünmekteyiz</a:t>
            </a:r>
            <a:r>
              <a:rPr lang="en-US" dirty="0"/>
              <a:t>. </a:t>
            </a:r>
          </a:p>
        </p:txBody>
      </p:sp>
    </p:spTree>
    <p:extLst>
      <p:ext uri="{BB962C8B-B14F-4D97-AF65-F5344CB8AC3E}">
        <p14:creationId xmlns:p14="http://schemas.microsoft.com/office/powerpoint/2010/main" xmlns="" val="22823848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tr-TR" dirty="0"/>
              <a:t>Yayın Teşviki Alt Komisyonu Raporu</a:t>
            </a:r>
            <a:endParaRPr lang="en-US" dirty="0"/>
          </a:p>
        </p:txBody>
      </p:sp>
      <p:sp>
        <p:nvSpPr>
          <p:cNvPr id="5" name="Content Placeholder 4"/>
          <p:cNvSpPr>
            <a:spLocks noGrp="1"/>
          </p:cNvSpPr>
          <p:nvPr>
            <p:ph sz="quarter" idx="1"/>
          </p:nvPr>
        </p:nvSpPr>
        <p:spPr/>
        <p:txBody>
          <a:bodyPr>
            <a:normAutofit lnSpcReduction="10000"/>
          </a:bodyPr>
          <a:lstStyle/>
          <a:p>
            <a:pPr algn="just"/>
            <a:endParaRPr lang="tr-TR" dirty="0" smtClean="0"/>
          </a:p>
          <a:p>
            <a:pPr algn="just"/>
            <a:r>
              <a:rPr lang="tr-TR" dirty="0" smtClean="0"/>
              <a:t>Üniversite </a:t>
            </a:r>
            <a:r>
              <a:rPr lang="tr-TR" dirty="0"/>
              <a:t>personelimizin bilimsel faaliyetleri dikkate alınarak içinde bulunan yılın en fazla </a:t>
            </a:r>
            <a:r>
              <a:rPr lang="tr-TR" dirty="0" smtClean="0"/>
              <a:t>. (proje- </a:t>
            </a:r>
            <a:r>
              <a:rPr lang="tr-TR" dirty="0"/>
              <a:t>yayın- kitap- makale yapan öğretim üyesi olarak ilan edilmesi teşvik edici diğer bir unsur olarak önem taşımaktadır (bu konuda üniversitemiz ilgili birimlerinin çalışması ile bir tören yapılması).</a:t>
            </a:r>
            <a:endParaRPr lang="en-US" dirty="0"/>
          </a:p>
          <a:p>
            <a:pPr algn="just"/>
            <a:endParaRPr lang="en-US" dirty="0"/>
          </a:p>
        </p:txBody>
      </p:sp>
    </p:spTree>
    <p:extLst>
      <p:ext uri="{BB962C8B-B14F-4D97-AF65-F5344CB8AC3E}">
        <p14:creationId xmlns:p14="http://schemas.microsoft.com/office/powerpoint/2010/main" xmlns="" val="375149518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tr-TR" dirty="0"/>
              <a:t>Yayın Teşviki Alt Komisyonu Raporu</a:t>
            </a:r>
            <a:endParaRPr lang="en-US" dirty="0"/>
          </a:p>
        </p:txBody>
      </p:sp>
      <p:sp>
        <p:nvSpPr>
          <p:cNvPr id="5" name="Content Placeholder 4"/>
          <p:cNvSpPr>
            <a:spLocks noGrp="1"/>
          </p:cNvSpPr>
          <p:nvPr>
            <p:ph sz="quarter" idx="1"/>
          </p:nvPr>
        </p:nvSpPr>
        <p:spPr/>
        <p:txBody>
          <a:bodyPr>
            <a:normAutofit fontScale="92500"/>
          </a:bodyPr>
          <a:lstStyle/>
          <a:p>
            <a:pPr algn="just"/>
            <a:endParaRPr lang="tr-TR" dirty="0" smtClean="0"/>
          </a:p>
          <a:p>
            <a:pPr algn="just"/>
            <a:r>
              <a:rPr lang="tr-TR" dirty="0" smtClean="0"/>
              <a:t>Uluslararası </a:t>
            </a:r>
            <a:r>
              <a:rPr lang="tr-TR" dirty="0"/>
              <a:t>kongrelere katılan öğretim üyelerine yapılan desteğin yılda bir defa olması koşulunun, aynı yıl içerisinde kongrede sunduğu bildirinin SCI, SSCI ya da AHCI ve expanded indekslerce taranan dergilerde yayınlanmış olma şartıyla kaldırılmasının bilimsel faaliyetleri ve indeksere giren makaleri artıracağı düşünülmektedir.</a:t>
            </a:r>
            <a:endParaRPr lang="en-US" dirty="0"/>
          </a:p>
          <a:p>
            <a:pPr algn="just"/>
            <a:endParaRPr lang="en-US" dirty="0"/>
          </a:p>
        </p:txBody>
      </p:sp>
    </p:spTree>
    <p:extLst>
      <p:ext uri="{BB962C8B-B14F-4D97-AF65-F5344CB8AC3E}">
        <p14:creationId xmlns:p14="http://schemas.microsoft.com/office/powerpoint/2010/main" xmlns="" val="12093521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tr-TR" b="1" dirty="0"/>
              <a:t>Öğretim Elemanı Yetiştirme Programı Alt Komisyon Raporu</a:t>
            </a:r>
            <a:endParaRPr lang="en-US" dirty="0"/>
          </a:p>
        </p:txBody>
      </p:sp>
      <p:sp>
        <p:nvSpPr>
          <p:cNvPr id="5" name="Content Placeholder 4"/>
          <p:cNvSpPr>
            <a:spLocks noGrp="1"/>
          </p:cNvSpPr>
          <p:nvPr>
            <p:ph sz="quarter" idx="1"/>
          </p:nvPr>
        </p:nvSpPr>
        <p:spPr/>
        <p:txBody>
          <a:bodyPr>
            <a:normAutofit fontScale="77500" lnSpcReduction="20000"/>
          </a:bodyPr>
          <a:lstStyle/>
          <a:p>
            <a:pPr algn="just"/>
            <a:endParaRPr lang="tr-TR" dirty="0" smtClean="0"/>
          </a:p>
          <a:p>
            <a:pPr algn="just"/>
            <a:r>
              <a:rPr lang="en-US" dirty="0" smtClean="0"/>
              <a:t>“</a:t>
            </a:r>
            <a:r>
              <a:rPr lang="en-US" dirty="0" err="1"/>
              <a:t>Kırgızistan-Türkiye</a:t>
            </a:r>
            <a:r>
              <a:rPr lang="en-US" dirty="0"/>
              <a:t> </a:t>
            </a:r>
            <a:r>
              <a:rPr lang="en-US" dirty="0" err="1"/>
              <a:t>Manas</a:t>
            </a:r>
            <a:r>
              <a:rPr lang="en-US" dirty="0"/>
              <a:t> </a:t>
            </a:r>
            <a:r>
              <a:rPr lang="en-US" dirty="0" err="1"/>
              <a:t>Üniversitesi</a:t>
            </a:r>
            <a:r>
              <a:rPr lang="en-US" dirty="0"/>
              <a:t> </a:t>
            </a:r>
            <a:r>
              <a:rPr lang="en-US" dirty="0" err="1"/>
              <a:t>Öğretim</a:t>
            </a:r>
            <a:r>
              <a:rPr lang="en-US" dirty="0"/>
              <a:t> </a:t>
            </a:r>
            <a:r>
              <a:rPr lang="en-US" dirty="0" err="1"/>
              <a:t>Üyesi</a:t>
            </a:r>
            <a:r>
              <a:rPr lang="en-US" dirty="0"/>
              <a:t> </a:t>
            </a:r>
            <a:r>
              <a:rPr lang="en-US" dirty="0" err="1"/>
              <a:t>Yetiştirme</a:t>
            </a:r>
            <a:r>
              <a:rPr lang="en-US" dirty="0"/>
              <a:t> </a:t>
            </a:r>
            <a:r>
              <a:rPr lang="en-US" dirty="0" err="1"/>
              <a:t>Programı</a:t>
            </a:r>
            <a:r>
              <a:rPr lang="en-US" dirty="0"/>
              <a:t> </a:t>
            </a:r>
            <a:r>
              <a:rPr lang="en-US" dirty="0" err="1"/>
              <a:t>Yönetmeliği</a:t>
            </a:r>
            <a:r>
              <a:rPr lang="en-US" dirty="0" smtClean="0"/>
              <a:t>”</a:t>
            </a:r>
            <a:r>
              <a:rPr lang="tr-TR" dirty="0" smtClean="0"/>
              <a:t> (2012)</a:t>
            </a:r>
          </a:p>
          <a:p>
            <a:pPr algn="just"/>
            <a:r>
              <a:rPr lang="en-US" dirty="0"/>
              <a:t>2016 </a:t>
            </a:r>
            <a:r>
              <a:rPr lang="en-US" dirty="0" err="1"/>
              <a:t>yılından</a:t>
            </a:r>
            <a:r>
              <a:rPr lang="en-US" dirty="0"/>
              <a:t> </a:t>
            </a:r>
            <a:r>
              <a:rPr lang="en-US" dirty="0" err="1"/>
              <a:t>itibaren</a:t>
            </a:r>
            <a:r>
              <a:rPr lang="en-US" dirty="0"/>
              <a:t> </a:t>
            </a:r>
            <a:r>
              <a:rPr lang="en-US" dirty="0" err="1"/>
              <a:t>yönetmelik</a:t>
            </a:r>
            <a:r>
              <a:rPr lang="en-US" dirty="0"/>
              <a:t> </a:t>
            </a:r>
            <a:r>
              <a:rPr lang="en-US" dirty="0" err="1"/>
              <a:t>çerçevesinde</a:t>
            </a:r>
            <a:r>
              <a:rPr lang="en-US" dirty="0"/>
              <a:t> </a:t>
            </a:r>
            <a:r>
              <a:rPr lang="en-US" dirty="0" err="1"/>
              <a:t>bölümlerin</a:t>
            </a:r>
            <a:r>
              <a:rPr lang="en-US" dirty="0"/>
              <a:t> </a:t>
            </a:r>
            <a:r>
              <a:rPr lang="en-US" dirty="0" err="1"/>
              <a:t>ihtiyaçlarını</a:t>
            </a:r>
            <a:r>
              <a:rPr lang="en-US" dirty="0"/>
              <a:t> </a:t>
            </a:r>
            <a:r>
              <a:rPr lang="en-US" dirty="0" err="1"/>
              <a:t>belirlemek</a:t>
            </a:r>
            <a:r>
              <a:rPr lang="en-US" dirty="0"/>
              <a:t> </a:t>
            </a:r>
            <a:r>
              <a:rPr lang="en-US" dirty="0" err="1"/>
              <a:t>ve</a:t>
            </a:r>
            <a:r>
              <a:rPr lang="en-US" dirty="0"/>
              <a:t>  </a:t>
            </a:r>
            <a:r>
              <a:rPr lang="en-US" dirty="0" err="1"/>
              <a:t>Öğretim</a:t>
            </a:r>
            <a:r>
              <a:rPr lang="en-US" dirty="0"/>
              <a:t> </a:t>
            </a:r>
            <a:r>
              <a:rPr lang="en-US" dirty="0" err="1"/>
              <a:t>Üyesi</a:t>
            </a:r>
            <a:r>
              <a:rPr lang="en-US" dirty="0"/>
              <a:t> </a:t>
            </a:r>
            <a:r>
              <a:rPr lang="en-US" dirty="0" err="1"/>
              <a:t>Yetiştirme</a:t>
            </a:r>
            <a:r>
              <a:rPr lang="en-US" dirty="0"/>
              <a:t> </a:t>
            </a:r>
            <a:r>
              <a:rPr lang="en-US" dirty="0" err="1"/>
              <a:t>Programını</a:t>
            </a:r>
            <a:r>
              <a:rPr lang="en-US" dirty="0"/>
              <a:t> </a:t>
            </a:r>
            <a:r>
              <a:rPr lang="en-US" dirty="0" err="1"/>
              <a:t>başlatmak</a:t>
            </a:r>
            <a:r>
              <a:rPr lang="en-US" dirty="0"/>
              <a:t> </a:t>
            </a:r>
            <a:r>
              <a:rPr lang="en-US" dirty="0" err="1"/>
              <a:t>üzere</a:t>
            </a:r>
            <a:r>
              <a:rPr lang="en-US" dirty="0"/>
              <a:t> “ÖYEP </a:t>
            </a:r>
            <a:r>
              <a:rPr lang="en-US" dirty="0" err="1"/>
              <a:t>Koordinasyon</a:t>
            </a:r>
            <a:r>
              <a:rPr lang="en-US" dirty="0"/>
              <a:t>, </a:t>
            </a:r>
            <a:r>
              <a:rPr lang="en-US" dirty="0" err="1"/>
              <a:t>İzleme</a:t>
            </a:r>
            <a:r>
              <a:rPr lang="en-US" dirty="0"/>
              <a:t> </a:t>
            </a:r>
            <a:r>
              <a:rPr lang="en-US" dirty="0" err="1"/>
              <a:t>ve</a:t>
            </a:r>
            <a:r>
              <a:rPr lang="en-US" dirty="0"/>
              <a:t> </a:t>
            </a:r>
            <a:r>
              <a:rPr lang="en-US" dirty="0" err="1"/>
              <a:t>Değerlendirme</a:t>
            </a:r>
            <a:r>
              <a:rPr lang="en-US" dirty="0"/>
              <a:t> </a:t>
            </a:r>
            <a:r>
              <a:rPr lang="en-US" dirty="0" err="1"/>
              <a:t>Komisyonu</a:t>
            </a:r>
            <a:r>
              <a:rPr lang="en-US" dirty="0"/>
              <a:t>” </a:t>
            </a:r>
            <a:r>
              <a:rPr lang="en-US" dirty="0" err="1"/>
              <a:t>en</a:t>
            </a:r>
            <a:r>
              <a:rPr lang="en-US" dirty="0"/>
              <a:t> </a:t>
            </a:r>
            <a:r>
              <a:rPr lang="en-US" dirty="0" err="1"/>
              <a:t>kısa</a:t>
            </a:r>
            <a:r>
              <a:rPr lang="en-US" dirty="0"/>
              <a:t> </a:t>
            </a:r>
            <a:r>
              <a:rPr lang="en-US" dirty="0" err="1"/>
              <a:t>zamanda</a:t>
            </a:r>
            <a:r>
              <a:rPr lang="en-US" dirty="0"/>
              <a:t> </a:t>
            </a:r>
            <a:r>
              <a:rPr lang="en-US" dirty="0" err="1"/>
              <a:t>toplanarak</a:t>
            </a:r>
            <a:r>
              <a:rPr lang="en-US" dirty="0"/>
              <a:t> </a:t>
            </a:r>
            <a:r>
              <a:rPr lang="en-US" dirty="0" err="1"/>
              <a:t>gerekli</a:t>
            </a:r>
            <a:r>
              <a:rPr lang="en-US" dirty="0"/>
              <a:t> </a:t>
            </a:r>
            <a:r>
              <a:rPr lang="en-US" dirty="0" err="1"/>
              <a:t>hazırlıkları</a:t>
            </a:r>
            <a:r>
              <a:rPr lang="en-US" dirty="0"/>
              <a:t> </a:t>
            </a:r>
            <a:r>
              <a:rPr lang="en-US" dirty="0" err="1"/>
              <a:t>yapmalıdır</a:t>
            </a:r>
            <a:r>
              <a:rPr lang="en-US" dirty="0" smtClean="0"/>
              <a:t>.</a:t>
            </a:r>
            <a:endParaRPr lang="tr-TR" dirty="0" smtClean="0"/>
          </a:p>
          <a:p>
            <a:pPr algn="just"/>
            <a:r>
              <a:rPr lang="tr-TR" dirty="0"/>
              <a:t>Öğretim Elemanı Yetiştirme Programının yürütülmesinde üniversitemizin geçmiş yıllarda yapmış olduğu denemeler ve tecrübeler ışığında aşağıdaki hususların göz önüne alınması önem arz etmektedir.</a:t>
            </a:r>
            <a:endParaRPr lang="en-US" dirty="0"/>
          </a:p>
        </p:txBody>
      </p:sp>
    </p:spTree>
    <p:extLst>
      <p:ext uri="{BB962C8B-B14F-4D97-AF65-F5344CB8AC3E}">
        <p14:creationId xmlns:p14="http://schemas.microsoft.com/office/powerpoint/2010/main" xmlns="" val="236058342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b="1" dirty="0"/>
              <a:t>Teknoloji, Inovasyon ve </a:t>
            </a:r>
            <a:r>
              <a:rPr lang="tr-TR" b="1" dirty="0" smtClean="0"/>
              <a:t>Yaratıcılık </a:t>
            </a:r>
            <a:r>
              <a:rPr lang="tr-TR" b="1" dirty="0"/>
              <a:t>Alt Komisyonu Raporu</a:t>
            </a:r>
            <a:endParaRPr lang="en-US" dirty="0"/>
          </a:p>
        </p:txBody>
      </p:sp>
      <p:sp>
        <p:nvSpPr>
          <p:cNvPr id="3" name="Content Placeholder 2"/>
          <p:cNvSpPr>
            <a:spLocks noGrp="1"/>
          </p:cNvSpPr>
          <p:nvPr>
            <p:ph sz="quarter" idx="1"/>
          </p:nvPr>
        </p:nvSpPr>
        <p:spPr/>
        <p:txBody>
          <a:bodyPr>
            <a:normAutofit fontScale="85000" lnSpcReduction="20000"/>
          </a:bodyPr>
          <a:lstStyle/>
          <a:p>
            <a:pPr algn="just"/>
            <a:endParaRPr lang="tr-TR" dirty="0" smtClean="0"/>
          </a:p>
          <a:p>
            <a:pPr algn="just"/>
            <a:r>
              <a:rPr lang="tr-TR" dirty="0" smtClean="0"/>
              <a:t>Teknopark </a:t>
            </a:r>
            <a:r>
              <a:rPr lang="tr-TR" dirty="0"/>
              <a:t>Yasa Tasarı Taslağı; Türkiye başta olmak üzere Guney Kore  gibi ileri teknoljiye sahip ülke deneyimlerinden yararlanılarak Kırgız yetkili makamları ile de iş birliği içerisinde hazırlanmış, Kırgız Cumhuriyeti Parlamentosuna sunulmuştur.</a:t>
            </a:r>
            <a:endParaRPr lang="en-US" dirty="0"/>
          </a:p>
          <a:p>
            <a:pPr algn="just"/>
            <a:r>
              <a:rPr lang="tr-TR" dirty="0"/>
              <a:t>Üniversitemiz teknoparkının aktivasyonu adı geçen yasa tasarısının onaylanmasına bağlı olsa da, bu sürenin kısa vade olacağı beklentisi teknopark alt yapı ve diğer mevzuat çalışmalarına hazırlıkların yapılması gerekliliğini doğurmaktadır.</a:t>
            </a:r>
            <a:endParaRPr lang="en-US" dirty="0"/>
          </a:p>
          <a:p>
            <a:pPr algn="just"/>
            <a:endParaRPr lang="en-US" dirty="0"/>
          </a:p>
        </p:txBody>
      </p:sp>
    </p:spTree>
    <p:extLst>
      <p:ext uri="{BB962C8B-B14F-4D97-AF65-F5344CB8AC3E}">
        <p14:creationId xmlns:p14="http://schemas.microsoft.com/office/powerpoint/2010/main" xmlns="" val="39574285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b="1" dirty="0"/>
              <a:t>Teknoloji, Inovasyon ve </a:t>
            </a:r>
            <a:r>
              <a:rPr lang="tr-TR" b="1" dirty="0" smtClean="0"/>
              <a:t>Yaratıcılık </a:t>
            </a:r>
            <a:r>
              <a:rPr lang="tr-TR" b="1" dirty="0"/>
              <a:t>Alt Komisyonu Raporu</a:t>
            </a:r>
            <a:endParaRPr lang="en-US" dirty="0"/>
          </a:p>
        </p:txBody>
      </p:sp>
      <p:sp>
        <p:nvSpPr>
          <p:cNvPr id="3" name="Content Placeholder 2"/>
          <p:cNvSpPr>
            <a:spLocks noGrp="1"/>
          </p:cNvSpPr>
          <p:nvPr>
            <p:ph sz="quarter" idx="1"/>
          </p:nvPr>
        </p:nvSpPr>
        <p:spPr/>
        <p:txBody>
          <a:bodyPr>
            <a:normAutofit fontScale="85000" lnSpcReduction="20000"/>
          </a:bodyPr>
          <a:lstStyle/>
          <a:p>
            <a:pPr algn="just"/>
            <a:endParaRPr lang="tr-TR" dirty="0" smtClean="0"/>
          </a:p>
          <a:p>
            <a:pPr algn="just"/>
            <a:r>
              <a:rPr lang="en-US" dirty="0" err="1" smtClean="0"/>
              <a:t>Sanayinin</a:t>
            </a:r>
            <a:r>
              <a:rPr lang="en-US" dirty="0" smtClean="0"/>
              <a:t> </a:t>
            </a:r>
            <a:r>
              <a:rPr lang="en-US" dirty="0" err="1"/>
              <a:t>inovasyon</a:t>
            </a:r>
            <a:r>
              <a:rPr lang="en-US" dirty="0"/>
              <a:t>, ÜRGE, </a:t>
            </a:r>
            <a:r>
              <a:rPr lang="en-US" dirty="0" err="1"/>
              <a:t>teknoloji</a:t>
            </a:r>
            <a:r>
              <a:rPr lang="en-US" dirty="0"/>
              <a:t> </a:t>
            </a:r>
            <a:r>
              <a:rPr lang="en-US" dirty="0" err="1"/>
              <a:t>yönetimi</a:t>
            </a:r>
            <a:r>
              <a:rPr lang="en-US" dirty="0"/>
              <a:t>, </a:t>
            </a:r>
            <a:r>
              <a:rPr lang="en-US" dirty="0" err="1"/>
              <a:t>proje</a:t>
            </a:r>
            <a:r>
              <a:rPr lang="en-US" dirty="0"/>
              <a:t> </a:t>
            </a:r>
            <a:r>
              <a:rPr lang="en-US" dirty="0" err="1"/>
              <a:t>yönetimi</a:t>
            </a:r>
            <a:r>
              <a:rPr lang="en-US" dirty="0"/>
              <a:t>, </a:t>
            </a:r>
            <a:r>
              <a:rPr lang="en-US" dirty="0" err="1"/>
              <a:t>teşvikler</a:t>
            </a:r>
            <a:r>
              <a:rPr lang="en-US" dirty="0"/>
              <a:t>, </a:t>
            </a:r>
            <a:r>
              <a:rPr lang="en-US" dirty="0" err="1"/>
              <a:t>proje</a:t>
            </a:r>
            <a:r>
              <a:rPr lang="en-US" dirty="0"/>
              <a:t> </a:t>
            </a:r>
            <a:r>
              <a:rPr lang="en-US" dirty="0" err="1"/>
              <a:t>başvuruları</a:t>
            </a:r>
            <a:r>
              <a:rPr lang="en-US" dirty="0"/>
              <a:t> </a:t>
            </a:r>
            <a:r>
              <a:rPr lang="en-US" dirty="0" err="1"/>
              <a:t>konusunda</a:t>
            </a:r>
            <a:r>
              <a:rPr lang="en-US" dirty="0"/>
              <a:t> </a:t>
            </a:r>
            <a:r>
              <a:rPr lang="en-US" dirty="0" err="1"/>
              <a:t>bilinçlendirilmesi</a:t>
            </a:r>
            <a:r>
              <a:rPr lang="en-US" dirty="0"/>
              <a:t> 	</a:t>
            </a:r>
          </a:p>
          <a:p>
            <a:pPr algn="just"/>
            <a:r>
              <a:rPr lang="tr-TR" dirty="0" smtClean="0"/>
              <a:t>Üniversitemiz </a:t>
            </a:r>
            <a:r>
              <a:rPr lang="en-US" dirty="0" err="1" smtClean="0"/>
              <a:t>içinde</a:t>
            </a:r>
            <a:r>
              <a:rPr lang="en-US" dirty="0" smtClean="0"/>
              <a:t> </a:t>
            </a:r>
            <a:r>
              <a:rPr lang="en-US" dirty="0" err="1"/>
              <a:t>inovasyon</a:t>
            </a:r>
            <a:r>
              <a:rPr lang="en-US" dirty="0"/>
              <a:t> </a:t>
            </a:r>
            <a:r>
              <a:rPr lang="en-US" dirty="0" err="1"/>
              <a:t>ile</a:t>
            </a:r>
            <a:r>
              <a:rPr lang="en-US" dirty="0"/>
              <a:t> </a:t>
            </a:r>
            <a:r>
              <a:rPr lang="en-US" dirty="0" err="1"/>
              <a:t>ilgili</a:t>
            </a:r>
            <a:r>
              <a:rPr lang="en-US" dirty="0"/>
              <a:t> </a:t>
            </a:r>
            <a:r>
              <a:rPr lang="en-US" dirty="0" err="1"/>
              <a:t>çeşitli</a:t>
            </a:r>
            <a:r>
              <a:rPr lang="en-US" dirty="0"/>
              <a:t> </a:t>
            </a:r>
            <a:r>
              <a:rPr lang="en-US" dirty="0" err="1"/>
              <a:t>konu</a:t>
            </a:r>
            <a:r>
              <a:rPr lang="en-US" dirty="0"/>
              <a:t> </a:t>
            </a:r>
            <a:r>
              <a:rPr lang="en-US" dirty="0" err="1"/>
              <a:t>ve</a:t>
            </a:r>
            <a:r>
              <a:rPr lang="en-US" dirty="0"/>
              <a:t> </a:t>
            </a:r>
            <a:r>
              <a:rPr lang="en-US" dirty="0" err="1"/>
              <a:t>seviyelerde</a:t>
            </a:r>
            <a:r>
              <a:rPr lang="en-US" dirty="0"/>
              <a:t> </a:t>
            </a:r>
            <a:r>
              <a:rPr lang="en-US" dirty="0" err="1"/>
              <a:t>farkındalık</a:t>
            </a:r>
            <a:r>
              <a:rPr lang="en-US" dirty="0"/>
              <a:t> </a:t>
            </a:r>
            <a:r>
              <a:rPr lang="en-US" dirty="0" err="1"/>
              <a:t>çalışmalarının</a:t>
            </a:r>
            <a:r>
              <a:rPr lang="en-US" dirty="0"/>
              <a:t> </a:t>
            </a:r>
            <a:r>
              <a:rPr lang="en-US" dirty="0" err="1"/>
              <a:t>yapılması</a:t>
            </a:r>
            <a:r>
              <a:rPr lang="en-US" dirty="0"/>
              <a:t> </a:t>
            </a:r>
            <a:endParaRPr lang="tr-TR" dirty="0" smtClean="0"/>
          </a:p>
          <a:p>
            <a:pPr algn="just"/>
            <a:r>
              <a:rPr lang="en-US" dirty="0" err="1"/>
              <a:t>Kampüsteki</a:t>
            </a:r>
            <a:r>
              <a:rPr lang="en-US" dirty="0"/>
              <a:t> </a:t>
            </a:r>
            <a:r>
              <a:rPr lang="en-US" dirty="0" err="1"/>
              <a:t>inovasyon</a:t>
            </a:r>
            <a:r>
              <a:rPr lang="en-US" dirty="0"/>
              <a:t> </a:t>
            </a:r>
            <a:r>
              <a:rPr lang="en-US" dirty="0" err="1"/>
              <a:t>yeteneğinin</a:t>
            </a:r>
            <a:r>
              <a:rPr lang="en-US" dirty="0"/>
              <a:t> </a:t>
            </a:r>
            <a:r>
              <a:rPr lang="en-US" dirty="0" err="1"/>
              <a:t>ve</a:t>
            </a:r>
            <a:r>
              <a:rPr lang="en-US" dirty="0"/>
              <a:t> </a:t>
            </a:r>
            <a:r>
              <a:rPr lang="en-US" dirty="0" err="1"/>
              <a:t>güncel</a:t>
            </a:r>
            <a:r>
              <a:rPr lang="en-US" dirty="0"/>
              <a:t> </a:t>
            </a:r>
            <a:r>
              <a:rPr lang="en-US" dirty="0" err="1"/>
              <a:t>gelişmelerin</a:t>
            </a:r>
            <a:r>
              <a:rPr lang="en-US" dirty="0"/>
              <a:t> </a:t>
            </a:r>
            <a:r>
              <a:rPr lang="en-US" dirty="0" err="1"/>
              <a:t>firmalar</a:t>
            </a:r>
            <a:r>
              <a:rPr lang="en-US" dirty="0"/>
              <a:t> </a:t>
            </a:r>
            <a:r>
              <a:rPr lang="en-US" dirty="0" err="1"/>
              <a:t>ile</a:t>
            </a:r>
            <a:r>
              <a:rPr lang="en-US" dirty="0"/>
              <a:t> </a:t>
            </a:r>
            <a:r>
              <a:rPr lang="en-US" dirty="0" err="1"/>
              <a:t>paylaşılması</a:t>
            </a:r>
            <a:r>
              <a:rPr lang="en-US" dirty="0"/>
              <a:t> 	</a:t>
            </a:r>
          </a:p>
          <a:p>
            <a:pPr algn="just"/>
            <a:r>
              <a:rPr lang="en-US" dirty="0" err="1"/>
              <a:t>Teknoloji</a:t>
            </a:r>
            <a:r>
              <a:rPr lang="en-US" dirty="0"/>
              <a:t> Transfer </a:t>
            </a:r>
            <a:r>
              <a:rPr lang="en-US" dirty="0" err="1"/>
              <a:t>Ofisinin</a:t>
            </a:r>
            <a:r>
              <a:rPr lang="en-US" dirty="0"/>
              <a:t> </a:t>
            </a:r>
            <a:r>
              <a:rPr lang="en-US" dirty="0" err="1"/>
              <a:t>kurulması</a:t>
            </a:r>
            <a:r>
              <a:rPr lang="en-US" dirty="0"/>
              <a:t>. 	</a:t>
            </a:r>
          </a:p>
          <a:p>
            <a:pPr algn="just"/>
            <a:r>
              <a:rPr lang="en-US" dirty="0" err="1"/>
              <a:t>Akademik</a:t>
            </a:r>
            <a:r>
              <a:rPr lang="en-US" dirty="0"/>
              <a:t> </a:t>
            </a:r>
            <a:r>
              <a:rPr lang="en-US" dirty="0" err="1"/>
              <a:t>yükseltme</a:t>
            </a:r>
            <a:r>
              <a:rPr lang="en-US" dirty="0"/>
              <a:t> </a:t>
            </a:r>
            <a:r>
              <a:rPr lang="en-US" dirty="0" err="1" smtClean="0"/>
              <a:t>kriterlerinde</a:t>
            </a:r>
            <a:r>
              <a:rPr lang="tr-TR" dirty="0" smtClean="0"/>
              <a:t> yada performans değerlendirmesinde</a:t>
            </a:r>
            <a:r>
              <a:rPr lang="en-US" dirty="0" smtClean="0"/>
              <a:t> </a:t>
            </a:r>
            <a:r>
              <a:rPr lang="en-US" dirty="0"/>
              <a:t>patent alma </a:t>
            </a:r>
            <a:r>
              <a:rPr lang="en-US" dirty="0" err="1"/>
              <a:t>faaliyetinin</a:t>
            </a:r>
            <a:r>
              <a:rPr lang="en-US" dirty="0"/>
              <a:t> </a:t>
            </a:r>
            <a:r>
              <a:rPr lang="en-US" dirty="0" err="1"/>
              <a:t>ağırlığının</a:t>
            </a:r>
            <a:r>
              <a:rPr lang="en-US" dirty="0"/>
              <a:t> </a:t>
            </a:r>
            <a:r>
              <a:rPr lang="en-US" dirty="0" err="1"/>
              <a:t>artırılması</a:t>
            </a:r>
            <a:r>
              <a:rPr lang="en-US" dirty="0"/>
              <a:t> 	</a:t>
            </a:r>
          </a:p>
          <a:p>
            <a:pPr algn="just"/>
            <a:endParaRPr lang="en-US" dirty="0"/>
          </a:p>
          <a:p>
            <a:pPr algn="just"/>
            <a:endParaRPr lang="en-US" dirty="0"/>
          </a:p>
        </p:txBody>
      </p:sp>
    </p:spTree>
    <p:extLst>
      <p:ext uri="{BB962C8B-B14F-4D97-AF65-F5344CB8AC3E}">
        <p14:creationId xmlns:p14="http://schemas.microsoft.com/office/powerpoint/2010/main" xmlns="" val="22603665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b="1" dirty="0"/>
              <a:t>Teknoloji, Inovasyon ve yaratıcılık Alt Komisyonu Raporu</a:t>
            </a:r>
            <a:endParaRPr lang="en-US" dirty="0"/>
          </a:p>
        </p:txBody>
      </p:sp>
      <p:sp>
        <p:nvSpPr>
          <p:cNvPr id="3" name="Content Placeholder 2"/>
          <p:cNvSpPr>
            <a:spLocks noGrp="1"/>
          </p:cNvSpPr>
          <p:nvPr>
            <p:ph sz="quarter" idx="1"/>
          </p:nvPr>
        </p:nvSpPr>
        <p:spPr/>
        <p:txBody>
          <a:bodyPr>
            <a:normAutofit fontScale="62500" lnSpcReduction="20000"/>
          </a:bodyPr>
          <a:lstStyle/>
          <a:p>
            <a:pPr algn="just"/>
            <a:endParaRPr lang="tr-TR" dirty="0" smtClean="0"/>
          </a:p>
          <a:p>
            <a:pPr algn="just"/>
            <a:r>
              <a:rPr lang="en-US" dirty="0" err="1" smtClean="0"/>
              <a:t>Karmaşık</a:t>
            </a:r>
            <a:r>
              <a:rPr lang="en-US" dirty="0" smtClean="0"/>
              <a:t> </a:t>
            </a:r>
            <a:r>
              <a:rPr lang="en-US" dirty="0" err="1"/>
              <a:t>teknolojik</a:t>
            </a:r>
            <a:r>
              <a:rPr lang="en-US" dirty="0"/>
              <a:t> </a:t>
            </a:r>
            <a:r>
              <a:rPr lang="en-US" dirty="0" err="1"/>
              <a:t>problemlere</a:t>
            </a:r>
            <a:r>
              <a:rPr lang="en-US" dirty="0"/>
              <a:t> </a:t>
            </a:r>
            <a:r>
              <a:rPr lang="en-US" dirty="0" err="1"/>
              <a:t>çok</a:t>
            </a:r>
            <a:r>
              <a:rPr lang="en-US" dirty="0"/>
              <a:t> </a:t>
            </a:r>
            <a:r>
              <a:rPr lang="en-US" dirty="0" err="1"/>
              <a:t>yönlü</a:t>
            </a:r>
            <a:r>
              <a:rPr lang="en-US" dirty="0"/>
              <a:t> </a:t>
            </a:r>
            <a:r>
              <a:rPr lang="en-US" dirty="0" err="1"/>
              <a:t>bakış</a:t>
            </a:r>
            <a:r>
              <a:rPr lang="en-US" dirty="0"/>
              <a:t> </a:t>
            </a:r>
            <a:r>
              <a:rPr lang="en-US" dirty="0" err="1"/>
              <a:t>getirebilecek</a:t>
            </a:r>
            <a:r>
              <a:rPr lang="en-US" dirty="0"/>
              <a:t> “</a:t>
            </a:r>
            <a:r>
              <a:rPr lang="en-US" dirty="0" err="1"/>
              <a:t>disiplinler</a:t>
            </a:r>
            <a:r>
              <a:rPr lang="en-US" dirty="0"/>
              <a:t> </a:t>
            </a:r>
            <a:r>
              <a:rPr lang="en-US" dirty="0" err="1"/>
              <a:t>arası</a:t>
            </a:r>
            <a:r>
              <a:rPr lang="en-US" dirty="0"/>
              <a:t>/ </a:t>
            </a:r>
            <a:r>
              <a:rPr lang="en-US" dirty="0" err="1"/>
              <a:t>çok</a:t>
            </a:r>
            <a:r>
              <a:rPr lang="en-US" dirty="0"/>
              <a:t> </a:t>
            </a:r>
            <a:r>
              <a:rPr lang="en-US" dirty="0" err="1"/>
              <a:t>disiplinli</a:t>
            </a:r>
            <a:r>
              <a:rPr lang="en-US" dirty="0"/>
              <a:t>” </a:t>
            </a:r>
            <a:r>
              <a:rPr lang="en-US" dirty="0" err="1"/>
              <a:t>çalışmaların</a:t>
            </a:r>
            <a:r>
              <a:rPr lang="en-US" dirty="0"/>
              <a:t> </a:t>
            </a:r>
            <a:r>
              <a:rPr lang="en-US" dirty="0" err="1"/>
              <a:t>özendirilmesi</a:t>
            </a:r>
            <a:r>
              <a:rPr lang="en-US" dirty="0"/>
              <a:t> </a:t>
            </a:r>
            <a:r>
              <a:rPr lang="en-US" dirty="0" err="1"/>
              <a:t>ve</a:t>
            </a:r>
            <a:r>
              <a:rPr lang="en-US" dirty="0"/>
              <a:t> </a:t>
            </a:r>
            <a:r>
              <a:rPr lang="en-US" dirty="0" err="1"/>
              <a:t>bu</a:t>
            </a:r>
            <a:r>
              <a:rPr lang="en-US" dirty="0"/>
              <a:t> </a:t>
            </a:r>
            <a:r>
              <a:rPr lang="en-US" dirty="0" err="1"/>
              <a:t>yeteneğin</a:t>
            </a:r>
            <a:r>
              <a:rPr lang="en-US" dirty="0"/>
              <a:t> </a:t>
            </a:r>
            <a:r>
              <a:rPr lang="en-US" dirty="0" err="1"/>
              <a:t>geliştirilmesi</a:t>
            </a:r>
            <a:r>
              <a:rPr lang="en-US" dirty="0"/>
              <a:t> 	</a:t>
            </a:r>
          </a:p>
          <a:p>
            <a:pPr algn="just"/>
            <a:r>
              <a:rPr lang="en-US" dirty="0" err="1"/>
              <a:t>Kurumsal</a:t>
            </a:r>
            <a:r>
              <a:rPr lang="en-US" dirty="0"/>
              <a:t> </a:t>
            </a:r>
            <a:r>
              <a:rPr lang="en-US" dirty="0" err="1"/>
              <a:t>İşbirliklerinin</a:t>
            </a:r>
            <a:r>
              <a:rPr lang="en-US" dirty="0"/>
              <a:t> </a:t>
            </a:r>
            <a:r>
              <a:rPr lang="en-US" dirty="0" err="1"/>
              <a:t>çeşitlendirilerek</a:t>
            </a:r>
            <a:r>
              <a:rPr lang="en-US" dirty="0"/>
              <a:t>, </a:t>
            </a:r>
            <a:r>
              <a:rPr lang="en-US" dirty="0" err="1"/>
              <a:t>yakın</a:t>
            </a:r>
            <a:r>
              <a:rPr lang="en-US" dirty="0"/>
              <a:t> </a:t>
            </a:r>
            <a:r>
              <a:rPr lang="en-US" dirty="0" err="1"/>
              <a:t>belediyeler</a:t>
            </a:r>
            <a:r>
              <a:rPr lang="en-US" dirty="0"/>
              <a:t> </a:t>
            </a:r>
            <a:r>
              <a:rPr lang="en-US" dirty="0" err="1"/>
              <a:t>ve</a:t>
            </a:r>
            <a:r>
              <a:rPr lang="en-US" dirty="0"/>
              <a:t> </a:t>
            </a:r>
            <a:r>
              <a:rPr lang="en-US" dirty="0" err="1"/>
              <a:t>STK’ları</a:t>
            </a:r>
            <a:r>
              <a:rPr lang="en-US" dirty="0"/>
              <a:t> da </a:t>
            </a:r>
            <a:r>
              <a:rPr lang="en-US" dirty="0" err="1"/>
              <a:t>içine</a:t>
            </a:r>
            <a:r>
              <a:rPr lang="en-US" dirty="0"/>
              <a:t> </a:t>
            </a:r>
            <a:r>
              <a:rPr lang="en-US" dirty="0" err="1"/>
              <a:t>alacak</a:t>
            </a:r>
            <a:r>
              <a:rPr lang="en-US" dirty="0"/>
              <a:t> </a:t>
            </a:r>
            <a:r>
              <a:rPr lang="en-US" dirty="0" err="1"/>
              <a:t>şekilde</a:t>
            </a:r>
            <a:r>
              <a:rPr lang="en-US" dirty="0"/>
              <a:t> </a:t>
            </a:r>
            <a:r>
              <a:rPr lang="en-US" dirty="0" err="1" smtClean="0"/>
              <a:t>genişletilmesi</a:t>
            </a:r>
            <a:r>
              <a:rPr lang="tr-TR" dirty="0" smtClean="0"/>
              <a:t>, </a:t>
            </a:r>
            <a:r>
              <a:rPr lang="tr-TR" dirty="0"/>
              <a:t>i</a:t>
            </a:r>
            <a:r>
              <a:rPr lang="en-US" dirty="0" err="1" smtClean="0"/>
              <a:t>şbirliklerinin</a:t>
            </a:r>
            <a:r>
              <a:rPr lang="en-US" dirty="0" smtClean="0"/>
              <a:t> </a:t>
            </a:r>
            <a:r>
              <a:rPr lang="en-US" dirty="0" err="1"/>
              <a:t>derinleştirilmesi</a:t>
            </a:r>
            <a:r>
              <a:rPr lang="en-US" dirty="0"/>
              <a:t> </a:t>
            </a:r>
            <a:r>
              <a:rPr lang="en-US" dirty="0" err="1"/>
              <a:t>ve</a:t>
            </a:r>
            <a:r>
              <a:rPr lang="en-US" dirty="0"/>
              <a:t> </a:t>
            </a:r>
            <a:r>
              <a:rPr lang="en-US" dirty="0" err="1"/>
              <a:t>zenginleştirilmesi</a:t>
            </a:r>
            <a:r>
              <a:rPr lang="en-US" dirty="0"/>
              <a:t> 	</a:t>
            </a:r>
            <a:endParaRPr lang="tr-TR" dirty="0" smtClean="0"/>
          </a:p>
          <a:p>
            <a:pPr algn="just"/>
            <a:r>
              <a:rPr lang="tr-TR" dirty="0" smtClean="0"/>
              <a:t>Üniversitemizin </a:t>
            </a:r>
            <a:r>
              <a:rPr lang="en-US" dirty="0" err="1" smtClean="0"/>
              <a:t>inovatif</a:t>
            </a:r>
            <a:r>
              <a:rPr lang="en-US" dirty="0" smtClean="0"/>
              <a:t> </a:t>
            </a:r>
            <a:r>
              <a:rPr lang="en-US" dirty="0" err="1"/>
              <a:t>faaliyetlerinin</a:t>
            </a:r>
            <a:r>
              <a:rPr lang="en-US" dirty="0"/>
              <a:t> </a:t>
            </a:r>
            <a:r>
              <a:rPr lang="en-US" dirty="0" err="1"/>
              <a:t>halkla</a:t>
            </a:r>
            <a:r>
              <a:rPr lang="en-US" dirty="0"/>
              <a:t> </a:t>
            </a:r>
            <a:r>
              <a:rPr lang="en-US" dirty="0" err="1"/>
              <a:t>ilişkiler</a:t>
            </a:r>
            <a:r>
              <a:rPr lang="en-US" dirty="0"/>
              <a:t> </a:t>
            </a:r>
            <a:r>
              <a:rPr lang="en-US" dirty="0" err="1"/>
              <a:t>ayağının</a:t>
            </a:r>
            <a:r>
              <a:rPr lang="en-US" dirty="0"/>
              <a:t> </a:t>
            </a:r>
            <a:r>
              <a:rPr lang="en-US" dirty="0" err="1"/>
              <a:t>güçlendirilmesi</a:t>
            </a:r>
            <a:r>
              <a:rPr lang="en-US" dirty="0"/>
              <a:t> </a:t>
            </a:r>
            <a:endParaRPr lang="tr-TR" dirty="0" smtClean="0"/>
          </a:p>
          <a:p>
            <a:pPr algn="just"/>
            <a:r>
              <a:rPr lang="en-US" dirty="0" err="1"/>
              <a:t>Teknoloji</a:t>
            </a:r>
            <a:r>
              <a:rPr lang="en-US" dirty="0"/>
              <a:t> </a:t>
            </a:r>
            <a:r>
              <a:rPr lang="en-US" dirty="0" err="1"/>
              <a:t>ve</a:t>
            </a:r>
            <a:r>
              <a:rPr lang="en-US" dirty="0"/>
              <a:t> </a:t>
            </a:r>
            <a:r>
              <a:rPr lang="en-US" dirty="0" err="1"/>
              <a:t>inovasyon</a:t>
            </a:r>
            <a:r>
              <a:rPr lang="en-US" dirty="0"/>
              <a:t> </a:t>
            </a:r>
            <a:r>
              <a:rPr lang="en-US" dirty="0" err="1"/>
              <a:t>yönetiminde</a:t>
            </a:r>
            <a:r>
              <a:rPr lang="en-US" dirty="0"/>
              <a:t>, </a:t>
            </a:r>
            <a:r>
              <a:rPr lang="en-US" dirty="0" err="1"/>
              <a:t>insan</a:t>
            </a:r>
            <a:r>
              <a:rPr lang="en-US" dirty="0"/>
              <a:t> </a:t>
            </a:r>
            <a:r>
              <a:rPr lang="en-US" dirty="0" err="1"/>
              <a:t>ve</a:t>
            </a:r>
            <a:r>
              <a:rPr lang="en-US" dirty="0"/>
              <a:t> </a:t>
            </a:r>
            <a:r>
              <a:rPr lang="en-US" dirty="0" err="1"/>
              <a:t>organizasyon</a:t>
            </a:r>
            <a:r>
              <a:rPr lang="en-US" dirty="0"/>
              <a:t> </a:t>
            </a:r>
            <a:r>
              <a:rPr lang="en-US" dirty="0" err="1"/>
              <a:t>faktörünü</a:t>
            </a:r>
            <a:r>
              <a:rPr lang="en-US" dirty="0"/>
              <a:t> de </a:t>
            </a:r>
            <a:r>
              <a:rPr lang="en-US" dirty="0" err="1"/>
              <a:t>dikkate</a:t>
            </a:r>
            <a:r>
              <a:rPr lang="en-US" dirty="0"/>
              <a:t> </a:t>
            </a:r>
            <a:r>
              <a:rPr lang="en-US" dirty="0" err="1"/>
              <a:t>alan</a:t>
            </a:r>
            <a:r>
              <a:rPr lang="en-US" dirty="0"/>
              <a:t> </a:t>
            </a:r>
            <a:r>
              <a:rPr lang="en-US" dirty="0" err="1"/>
              <a:t>bir</a:t>
            </a:r>
            <a:r>
              <a:rPr lang="en-US" dirty="0"/>
              <a:t> </a:t>
            </a:r>
            <a:r>
              <a:rPr lang="en-US" dirty="0" err="1"/>
              <a:t>bakış</a:t>
            </a:r>
            <a:r>
              <a:rPr lang="en-US" dirty="0"/>
              <a:t> </a:t>
            </a:r>
            <a:r>
              <a:rPr lang="en-US" dirty="0" err="1"/>
              <a:t>açısının</a:t>
            </a:r>
            <a:r>
              <a:rPr lang="en-US" dirty="0"/>
              <a:t> </a:t>
            </a:r>
            <a:r>
              <a:rPr lang="en-US" dirty="0" err="1"/>
              <a:t>akademik</a:t>
            </a:r>
            <a:r>
              <a:rPr lang="en-US" dirty="0"/>
              <a:t> </a:t>
            </a:r>
            <a:r>
              <a:rPr lang="en-US" dirty="0" err="1"/>
              <a:t>olarak</a:t>
            </a:r>
            <a:r>
              <a:rPr lang="en-US" dirty="0"/>
              <a:t> da </a:t>
            </a:r>
            <a:r>
              <a:rPr lang="en-US" dirty="0" err="1"/>
              <a:t>inceleyecek</a:t>
            </a:r>
            <a:r>
              <a:rPr lang="en-US" dirty="0"/>
              <a:t> </a:t>
            </a:r>
            <a:r>
              <a:rPr lang="en-US" dirty="0" err="1"/>
              <a:t>bir</a:t>
            </a:r>
            <a:r>
              <a:rPr lang="en-US" dirty="0"/>
              <a:t> </a:t>
            </a:r>
            <a:r>
              <a:rPr lang="en-US" dirty="0" err="1"/>
              <a:t>oluşumun</a:t>
            </a:r>
            <a:r>
              <a:rPr lang="en-US" dirty="0"/>
              <a:t> </a:t>
            </a:r>
            <a:r>
              <a:rPr lang="en-US" dirty="0" err="1" smtClean="0"/>
              <a:t>sağlanmas</a:t>
            </a:r>
            <a:r>
              <a:rPr lang="tr-TR" dirty="0"/>
              <a:t>ı</a:t>
            </a:r>
            <a:r>
              <a:rPr lang="en-US" dirty="0"/>
              <a:t>	</a:t>
            </a:r>
            <a:endParaRPr lang="tr-TR" dirty="0" smtClean="0"/>
          </a:p>
          <a:p>
            <a:pPr algn="just"/>
            <a:r>
              <a:rPr lang="en-US" dirty="0" err="1"/>
              <a:t>İnovasyon</a:t>
            </a:r>
            <a:r>
              <a:rPr lang="en-US" dirty="0"/>
              <a:t> </a:t>
            </a:r>
            <a:r>
              <a:rPr lang="en-US" dirty="0" err="1"/>
              <a:t>faaliyetleri</a:t>
            </a:r>
            <a:r>
              <a:rPr lang="en-US" dirty="0"/>
              <a:t> </a:t>
            </a:r>
            <a:r>
              <a:rPr lang="en-US" dirty="0" err="1"/>
              <a:t>ile</a:t>
            </a:r>
            <a:r>
              <a:rPr lang="en-US" dirty="0"/>
              <a:t> </a:t>
            </a:r>
            <a:r>
              <a:rPr lang="en-US" dirty="0" err="1"/>
              <a:t>ilgili</a:t>
            </a:r>
            <a:r>
              <a:rPr lang="en-US" dirty="0"/>
              <a:t> </a:t>
            </a:r>
            <a:r>
              <a:rPr lang="en-US" dirty="0" err="1"/>
              <a:t>bilgi-veri</a:t>
            </a:r>
            <a:r>
              <a:rPr lang="en-US" dirty="0"/>
              <a:t> </a:t>
            </a:r>
            <a:r>
              <a:rPr lang="en-US" dirty="0" err="1"/>
              <a:t>altyapısı</a:t>
            </a:r>
            <a:r>
              <a:rPr lang="en-US" dirty="0"/>
              <a:t> </a:t>
            </a:r>
            <a:r>
              <a:rPr lang="en-US" dirty="0" err="1"/>
              <a:t>desteğinin</a:t>
            </a:r>
            <a:r>
              <a:rPr lang="en-US" dirty="0"/>
              <a:t> </a:t>
            </a:r>
            <a:r>
              <a:rPr lang="en-US" dirty="0" err="1"/>
              <a:t>kurulması</a:t>
            </a:r>
            <a:r>
              <a:rPr lang="en-US" dirty="0"/>
              <a:t> 	</a:t>
            </a:r>
          </a:p>
          <a:p>
            <a:pPr algn="just"/>
            <a:r>
              <a:rPr lang="tr-TR" dirty="0" smtClean="0"/>
              <a:t>KTMÜ teknoloji geliştirme birimin kurulması ve yukarıda belirtilen faaliyetlerin bu birim altında yürütülmesi</a:t>
            </a:r>
            <a:endParaRPr lang="en-US" dirty="0"/>
          </a:p>
          <a:p>
            <a:pPr algn="just"/>
            <a:endParaRPr lang="en-US" dirty="0"/>
          </a:p>
          <a:p>
            <a:pPr algn="just"/>
            <a:endParaRPr lang="en-US" dirty="0"/>
          </a:p>
          <a:p>
            <a:pPr algn="just"/>
            <a:endParaRPr lang="en-US" dirty="0"/>
          </a:p>
        </p:txBody>
      </p:sp>
    </p:spTree>
    <p:extLst>
      <p:ext uri="{BB962C8B-B14F-4D97-AF65-F5344CB8AC3E}">
        <p14:creationId xmlns:p14="http://schemas.microsoft.com/office/powerpoint/2010/main" xmlns="" val="88335167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Çekirdek Ekip</a:t>
            </a:r>
            <a:endParaRPr lang="tr-TR" dirty="0"/>
          </a:p>
        </p:txBody>
      </p:sp>
      <p:sp>
        <p:nvSpPr>
          <p:cNvPr id="3" name="İçerik Yer Tutucusu 2"/>
          <p:cNvSpPr>
            <a:spLocks noGrp="1"/>
          </p:cNvSpPr>
          <p:nvPr>
            <p:ph idx="1"/>
          </p:nvPr>
        </p:nvSpPr>
        <p:spPr/>
        <p:txBody>
          <a:bodyPr/>
          <a:lstStyle/>
          <a:p>
            <a:r>
              <a:rPr lang="tr-TR" dirty="0" smtClean="0"/>
              <a:t>Ali Osman Solak</a:t>
            </a:r>
          </a:p>
          <a:p>
            <a:r>
              <a:rPr lang="tr-TR" dirty="0" smtClean="0"/>
              <a:t>Kürşat Altay</a:t>
            </a:r>
          </a:p>
          <a:p>
            <a:r>
              <a:rPr lang="tr-TR" dirty="0" err="1" smtClean="0"/>
              <a:t>Tinatin</a:t>
            </a:r>
            <a:r>
              <a:rPr lang="tr-TR" dirty="0" smtClean="0"/>
              <a:t> </a:t>
            </a:r>
            <a:r>
              <a:rPr lang="tr-TR" dirty="0" err="1"/>
              <a:t>Döölötkeldiyeva</a:t>
            </a:r>
            <a:r>
              <a:rPr lang="tr-TR" dirty="0"/>
              <a:t> </a:t>
            </a:r>
            <a:endParaRPr lang="en-US" sz="4000" dirty="0">
              <a:latin typeface="Calibri"/>
              <a:ea typeface="Times New Roman"/>
              <a:cs typeface="Times New Roman"/>
            </a:endParaRPr>
          </a:p>
          <a:p>
            <a:r>
              <a:rPr lang="tr-TR" dirty="0" smtClean="0"/>
              <a:t>Ulan </a:t>
            </a:r>
            <a:r>
              <a:rPr lang="tr-TR" dirty="0" err="1" smtClean="0"/>
              <a:t>Birimkulov</a:t>
            </a:r>
            <a:endParaRPr lang="tr-TR" dirty="0" smtClean="0"/>
          </a:p>
          <a:p>
            <a:r>
              <a:rPr lang="tr-TR" dirty="0" err="1" smtClean="0"/>
              <a:t>Coşkan</a:t>
            </a:r>
            <a:r>
              <a:rPr lang="tr-TR" dirty="0" smtClean="0"/>
              <a:t> Ilıcalı</a:t>
            </a:r>
          </a:p>
          <a:p>
            <a:r>
              <a:rPr lang="tr-TR" dirty="0" smtClean="0"/>
              <a:t>İlhan Doğan</a:t>
            </a: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59</a:t>
            </a:fld>
            <a:endParaRPr lang="tr-TR"/>
          </a:p>
        </p:txBody>
      </p:sp>
    </p:spTree>
    <p:extLst>
      <p:ext uri="{BB962C8B-B14F-4D97-AF65-F5344CB8AC3E}">
        <p14:creationId xmlns:p14="http://schemas.microsoft.com/office/powerpoint/2010/main" xmlns="" val="2998273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90600" y="1539401"/>
            <a:ext cx="7620000" cy="46628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fontAlgn="base">
              <a:spcBef>
                <a:spcPct val="0"/>
              </a:spcBef>
              <a:spcAft>
                <a:spcPct val="0"/>
              </a:spcAft>
            </a:pPr>
            <a:r>
              <a:rPr kumimoji="0" lang="tr-TR" sz="2700" b="0"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4. </a:t>
            </a:r>
            <a:r>
              <a:rPr lang="tr-TR" sz="2700" dirty="0">
                <a:solidFill>
                  <a:srgbClr val="0070C0"/>
                </a:solidFill>
              </a:rPr>
              <a:t>Araştırma ve Yayım Faaliyetlerinin kalitesinin Artırılması</a:t>
            </a:r>
            <a:endParaRPr kumimoji="0" lang="tr-TR" sz="2700" b="0" i="0" u="none" strike="noStrike" cap="none" normalizeH="0" baseline="0" dirty="0" smtClean="0">
              <a:ln>
                <a:noFill/>
              </a:ln>
              <a:solidFill>
                <a:srgbClr val="0070C0"/>
              </a:solidFill>
              <a:effectLst/>
              <a:latin typeface="Arial" pitchFamily="34" charset="0"/>
              <a:cs typeface="Arial" pitchFamily="34" charset="0"/>
            </a:endParaRPr>
          </a:p>
          <a:p>
            <a:pPr marL="398463" lvl="0" indent="-222250">
              <a:buFont typeface="Arial" pitchFamily="34" charset="0"/>
              <a:buChar char="•"/>
            </a:pPr>
            <a:r>
              <a:rPr lang="tr-TR" sz="2700" dirty="0"/>
              <a:t>Akademik personele yönelik bilimsel makale yazımı, yayımı, araştırma yöntemleri, proje döngüsü yönetimi, sertifikalı eğitim programlarının düzenlenmesi</a:t>
            </a:r>
          </a:p>
          <a:p>
            <a:pPr marL="398463" lvl="0" indent="-222250">
              <a:buFont typeface="Arial" pitchFamily="34" charset="0"/>
              <a:buChar char="•"/>
            </a:pPr>
            <a:r>
              <a:rPr lang="tr-TR" sz="2700" dirty="0"/>
              <a:t>Uluslararası projelerin sayısının </a:t>
            </a:r>
            <a:r>
              <a:rPr lang="tr-TR" sz="2700" dirty="0" smtClean="0"/>
              <a:t>artırılması</a:t>
            </a:r>
            <a:endParaRPr lang="tr-TR" sz="2700" dirty="0"/>
          </a:p>
          <a:p>
            <a:pPr marL="398463" lvl="0" indent="-222250">
              <a:buFont typeface="Arial" pitchFamily="34" charset="0"/>
              <a:buChar char="•"/>
            </a:pPr>
            <a:r>
              <a:rPr lang="tr-TR" sz="2700" dirty="0"/>
              <a:t>Bilimse çalışmaların sayı ve niteliğini </a:t>
            </a:r>
            <a:r>
              <a:rPr lang="tr-TR" sz="2700" dirty="0" smtClean="0"/>
              <a:t>artırmak</a:t>
            </a:r>
            <a:endParaRPr lang="tr-TR" sz="2700" dirty="0"/>
          </a:p>
          <a:p>
            <a:pPr marL="398463" lvl="0" indent="-222250">
              <a:buFont typeface="Arial" pitchFamily="34" charset="0"/>
              <a:buChar char="•"/>
            </a:pPr>
            <a:r>
              <a:rPr lang="tr-TR" sz="2700" dirty="0"/>
              <a:t>Bölgesel nitelikli çalışmaları </a:t>
            </a:r>
            <a:r>
              <a:rPr lang="tr-TR" sz="2700" dirty="0" smtClean="0"/>
              <a:t>artırmak</a:t>
            </a:r>
            <a:endParaRPr lang="tr-TR" sz="2700" dirty="0"/>
          </a:p>
          <a:p>
            <a:pPr marL="398463" lvl="0" indent="-222250">
              <a:buFont typeface="Arial" pitchFamily="34" charset="0"/>
              <a:buChar char="•"/>
            </a:pPr>
            <a:r>
              <a:rPr lang="tr-TR" sz="2700" dirty="0"/>
              <a:t>Akademik makalelerin hazırlanmasında dil desteği </a:t>
            </a:r>
            <a:r>
              <a:rPr lang="tr-TR" sz="2700" dirty="0" smtClean="0"/>
              <a:t>verilmesi</a:t>
            </a:r>
            <a:endParaRPr kumimoji="0" lang="tr-TR" sz="27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itle 1"/>
          <p:cNvSpPr>
            <a:spLocks noGrp="1"/>
          </p:cNvSpPr>
          <p:nvPr>
            <p:ph type="ctrTitle"/>
          </p:nvPr>
        </p:nvSpPr>
        <p:spPr>
          <a:xfrm>
            <a:off x="1066800" y="152400"/>
            <a:ext cx="7772400" cy="609600"/>
          </a:xfrm>
        </p:spPr>
        <p:txBody>
          <a:bodyPr>
            <a:noAutofit/>
          </a:bodyPr>
          <a:lstStyle/>
          <a:p>
            <a:r>
              <a:rPr lang="tr-TR" sz="2000" b="1" dirty="0">
                <a:solidFill>
                  <a:srgbClr val="FF0000"/>
                </a:solidFill>
              </a:rPr>
              <a:t>KALİTE GELİŞTİRME VE AKREDİTASYON </a:t>
            </a:r>
            <a:r>
              <a:rPr lang="tr-TR" sz="2000" b="1" dirty="0" smtClean="0">
                <a:solidFill>
                  <a:srgbClr val="FF0000"/>
                </a:solidFill>
              </a:rPr>
              <a:t>GRUBU</a:t>
            </a:r>
            <a:br>
              <a:rPr lang="tr-TR" sz="2000" b="1" dirty="0" smtClean="0">
                <a:solidFill>
                  <a:srgbClr val="FF0000"/>
                </a:solidFill>
              </a:rPr>
            </a:br>
            <a:r>
              <a:rPr lang="tr-TR" sz="2000" b="1" dirty="0" smtClean="0">
                <a:solidFill>
                  <a:srgbClr val="FF0000"/>
                </a:solidFill>
              </a:rPr>
              <a:t>Kalite İyileştirme Alanları</a:t>
            </a:r>
            <a:endParaRPr lang="tr-TR" sz="2000" dirty="0">
              <a:solidFill>
                <a:srgbClr val="FF0000"/>
              </a:solidFill>
            </a:endParaRPr>
          </a:p>
        </p:txBody>
      </p:sp>
      <p:sp>
        <p:nvSpPr>
          <p:cNvPr id="4" name="Slide Number Placeholder 3"/>
          <p:cNvSpPr>
            <a:spLocks noGrp="1"/>
          </p:cNvSpPr>
          <p:nvPr>
            <p:ph type="sldNum" sz="quarter" idx="12"/>
          </p:nvPr>
        </p:nvSpPr>
        <p:spPr/>
        <p:txBody>
          <a:bodyPr/>
          <a:lstStyle/>
          <a:p>
            <a:fld id="{C4835535-E8C5-44D4-9B98-2ABFE0F7BE58}" type="slidenum">
              <a:rPr lang="tr-TR" smtClean="0"/>
              <a:pPr/>
              <a:t>6</a:t>
            </a:fld>
            <a:endParaRPr lang="tr-T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3573016"/>
            <a:ext cx="7772400" cy="1224136"/>
          </a:xfrm>
        </p:spPr>
        <p:txBody>
          <a:bodyPr>
            <a:normAutofit fontScale="90000"/>
          </a:bodyPr>
          <a:lstStyle/>
          <a:p>
            <a:pPr algn="r"/>
            <a:r>
              <a:rPr lang="tr-TR" b="1" i="1" dirty="0" smtClean="0">
                <a:solidFill>
                  <a:schemeClr val="accent1"/>
                </a:solidFill>
              </a:rPr>
              <a:t/>
            </a:r>
            <a:br>
              <a:rPr lang="tr-TR" b="1" i="1" dirty="0" smtClean="0">
                <a:solidFill>
                  <a:schemeClr val="accent1"/>
                </a:solidFill>
              </a:rPr>
            </a:br>
            <a:r>
              <a:rPr lang="tr-TR" b="1" i="1" dirty="0" smtClean="0">
                <a:solidFill>
                  <a:schemeClr val="accent1"/>
                </a:solidFill>
              </a:rPr>
              <a:t>TEŞEKKÜRLER...</a:t>
            </a:r>
            <a:endParaRPr lang="tr-TR" b="1" i="1" dirty="0">
              <a:solidFill>
                <a:schemeClr val="accent1"/>
              </a:solidFill>
            </a:endParaRPr>
          </a:p>
        </p:txBody>
      </p:sp>
    </p:spTree>
    <p:extLst>
      <p:ext uri="{BB962C8B-B14F-4D97-AF65-F5344CB8AC3E}">
        <p14:creationId xmlns:p14="http://schemas.microsoft.com/office/powerpoint/2010/main" xmlns="" val="29313551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C4835535-E8C5-44D4-9B98-2ABFE0F7BE58}" type="slidenum">
              <a:rPr lang="tr-TR" smtClean="0"/>
              <a:pPr/>
              <a:t>61</a:t>
            </a:fld>
            <a:endParaRPr lang="tr-TR"/>
          </a:p>
        </p:txBody>
      </p:sp>
      <p:sp>
        <p:nvSpPr>
          <p:cNvPr id="5" name="Başlık 1"/>
          <p:cNvSpPr>
            <a:spLocks noGrp="1"/>
          </p:cNvSpPr>
          <p:nvPr>
            <p:ph idx="1"/>
          </p:nvPr>
        </p:nvSpPr>
        <p:spPr/>
        <p:txBody>
          <a:bodyPr>
            <a:normAutofit fontScale="90000" lnSpcReduction="10000"/>
          </a:bodyPr>
          <a:lstStyle/>
          <a:p>
            <a:pPr algn="r"/>
            <a:r>
              <a:rPr lang="tr-TR" sz="4800" b="1" dirty="0" smtClean="0"/>
              <a:t/>
            </a:r>
            <a:br>
              <a:rPr lang="tr-TR" sz="4800" b="1" dirty="0" smtClean="0"/>
            </a:br>
            <a:r>
              <a:rPr lang="tr-TR" sz="4800" b="1" dirty="0"/>
              <a:t/>
            </a:r>
            <a:br>
              <a:rPr lang="tr-TR" sz="4800" b="1" dirty="0"/>
            </a:br>
            <a:r>
              <a:rPr lang="tr-TR" sz="4800" b="1" dirty="0" smtClean="0"/>
              <a:t/>
            </a:r>
            <a:br>
              <a:rPr lang="tr-TR" sz="4800" b="1" dirty="0" smtClean="0"/>
            </a:br>
            <a:r>
              <a:rPr lang="tr-TR" sz="4800" b="1" dirty="0" smtClean="0"/>
              <a:t>KTMÜ </a:t>
            </a:r>
            <a:r>
              <a:rPr lang="tr-TR" sz="4800" b="1" dirty="0"/>
              <a:t>ARAMA </a:t>
            </a:r>
            <a:r>
              <a:rPr lang="tr-TR" sz="4800" b="1" dirty="0" smtClean="0"/>
              <a:t>KONFERANSI</a:t>
            </a:r>
            <a:br>
              <a:rPr lang="tr-TR" sz="4800" b="1" dirty="0" smtClean="0"/>
            </a:br>
            <a:r>
              <a:rPr lang="tr-TR" sz="3600" b="1" dirty="0" smtClean="0"/>
              <a:t>İnsan Kaynağını Geliştirme</a:t>
            </a:r>
            <a:br>
              <a:rPr lang="tr-TR" sz="3600" b="1" dirty="0" smtClean="0"/>
            </a:br>
            <a:r>
              <a:rPr lang="tr-TR" sz="3600" b="1" dirty="0"/>
              <a:t>Çalışma Grubu </a:t>
            </a:r>
            <a:r>
              <a:rPr lang="tr-TR" sz="3600" b="1" dirty="0" smtClean="0"/>
              <a:t/>
            </a:r>
            <a:br>
              <a:rPr lang="tr-TR" sz="3600" b="1" dirty="0" smtClean="0"/>
            </a:br>
            <a:r>
              <a:rPr lang="tr-TR" sz="3600" b="1" dirty="0"/>
              <a:t/>
            </a:r>
            <a:br>
              <a:rPr lang="tr-TR" sz="3600" b="1" dirty="0"/>
            </a:br>
            <a:endParaRPr lang="tr-TR" sz="2000" b="1" dirty="0"/>
          </a:p>
        </p:txBody>
      </p:sp>
    </p:spTree>
    <p:extLst>
      <p:ext uri="{BB962C8B-B14F-4D97-AF65-F5344CB8AC3E}">
        <p14:creationId xmlns:p14="http://schemas.microsoft.com/office/powerpoint/2010/main" xmlns="" val="31115512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lvl="0"/>
            <a:r>
              <a:rPr lang="tr-TR" b="1" dirty="0"/>
              <a:t>Öğrenci Seçimi Ve Sınavları </a:t>
            </a:r>
            <a:endParaRPr lang="tr-TR" sz="2000" dirty="0"/>
          </a:p>
          <a:p>
            <a:pPr lvl="1"/>
            <a:r>
              <a:rPr lang="tr-TR" dirty="0"/>
              <a:t>Başarılı öğrencilerin tercihlerinin üniversitemiz yönünde teşvik edilmesi.</a:t>
            </a:r>
            <a:endParaRPr lang="tr-TR" sz="1800" dirty="0"/>
          </a:p>
          <a:p>
            <a:pPr lvl="2"/>
            <a:r>
              <a:rPr lang="tr-TR" dirty="0"/>
              <a:t>Türkiye’den gelecek öğrencilerden üniversitemizi ilk üç sırada tercih edenlere yüksek miktarda burs ve öğrenci evlerinde hazırlık öğrenimi süresince ücretsiz veya indirimli yurt imkânının sağlanması.</a:t>
            </a:r>
            <a:endParaRPr lang="tr-TR" sz="1600" dirty="0"/>
          </a:p>
          <a:p>
            <a:pPr lvl="2"/>
            <a:r>
              <a:rPr lang="tr-TR" dirty="0"/>
              <a:t>Aynı şekilde Kırgızistan’dan kabul edilecek öğrencilerden </a:t>
            </a:r>
            <a:r>
              <a:rPr lang="tr-TR" dirty="0" err="1"/>
              <a:t>ORT’de</a:t>
            </a:r>
            <a:r>
              <a:rPr lang="tr-TR" dirty="0"/>
              <a:t> ilk elliye manas ÖSYM’den ise ilk yüze giren öğrencilerin burs miktarının yükseltilmesi.</a:t>
            </a:r>
            <a:endParaRPr lang="tr-TR" sz="1600" dirty="0"/>
          </a:p>
          <a:p>
            <a:pPr lvl="2"/>
            <a:r>
              <a:rPr lang="tr-TR" dirty="0"/>
              <a:t>Türk cumhuriyetleri ve akraba toplulukları öğrencilerinin mevcut sistemle seçilmelerinin yanı sıra geldikleri ülkelerdeki özellikle tüzel kişilerden oluşturulmak üzere irtibat birimlerinin oluşturulması.</a:t>
            </a:r>
            <a:endParaRPr lang="tr-TR" sz="1600" dirty="0"/>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62</a:t>
            </a:fld>
            <a:endParaRPr lang="tr-TR"/>
          </a:p>
        </p:txBody>
      </p:sp>
    </p:spTree>
    <p:extLst>
      <p:ext uri="{BB962C8B-B14F-4D97-AF65-F5344CB8AC3E}">
        <p14:creationId xmlns:p14="http://schemas.microsoft.com/office/powerpoint/2010/main" xmlns="" val="34941409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pPr lvl="2"/>
            <a:r>
              <a:rPr lang="tr-TR" dirty="0" smtClean="0"/>
              <a:t>Hazırlık </a:t>
            </a:r>
            <a:r>
              <a:rPr lang="tr-TR" dirty="0"/>
              <a:t>sınıfında başarılı olan belirli sayıda Kırgız ve Türk dünyası öğrencilerin yaz aylarında ödül amaçlı pratik yapmak üzere Türkiye’ye gönderilmesi, Türk vatandaşlarının ise aynı amaçla Kırgızistan’da değerlendirilmesi.</a:t>
            </a:r>
            <a:endParaRPr lang="tr-TR" sz="1600" dirty="0"/>
          </a:p>
          <a:p>
            <a:pPr lvl="2"/>
            <a:r>
              <a:rPr lang="tr-TR" dirty="0"/>
              <a:t>Üniversitemizde lisans, yüksek lisans bölümleri programlarında Yurtdışı Türkler Kurumu Başkanlığıyla temasa geçerek Türkiye’de bu imkanın sağlanması ve bunun tanıtımda kullanılması</a:t>
            </a:r>
            <a:endParaRPr lang="tr-TR" sz="1600" dirty="0"/>
          </a:p>
          <a:p>
            <a:pPr lvl="2"/>
            <a:r>
              <a:rPr lang="tr-TR" dirty="0"/>
              <a:t>Öğrencilerin üniversitemizi tercih etmelerinde Rusça ve İngilizce dil öğretiminin de ön plana çıkarılması.</a:t>
            </a:r>
            <a:endParaRPr lang="tr-TR" sz="1600" dirty="0"/>
          </a:p>
          <a:p>
            <a:r>
              <a:rPr lang="tr-TR" dirty="0"/>
              <a:t>Daha başarılı öğrencilerin Üniversitemize kayıt olmaları için orta öğretimde başarısıyla tanınmış liselerdeki öğrencilerle ve aileleriyle doğrudan iletişim kurulmalı, bu okuldaki temsilcilerin üniversitemizin etkinliklerine davet edilmesi, gezdirilmesi, tanıtılması, yemek davetleri ve benzeri etkinliklere davet edilmesi.</a:t>
            </a:r>
          </a:p>
        </p:txBody>
      </p:sp>
      <p:sp>
        <p:nvSpPr>
          <p:cNvPr id="4" name="Slayt Numarası Yer Tutucusu 3"/>
          <p:cNvSpPr>
            <a:spLocks noGrp="1"/>
          </p:cNvSpPr>
          <p:nvPr>
            <p:ph type="sldNum" sz="quarter" idx="12"/>
          </p:nvPr>
        </p:nvSpPr>
        <p:spPr/>
        <p:txBody>
          <a:bodyPr/>
          <a:lstStyle/>
          <a:p>
            <a:fld id="{C4835535-E8C5-44D4-9B98-2ABFE0F7BE58}" type="slidenum">
              <a:rPr lang="tr-TR" smtClean="0"/>
              <a:pPr/>
              <a:t>63</a:t>
            </a:fld>
            <a:endParaRPr lang="tr-TR"/>
          </a:p>
        </p:txBody>
      </p:sp>
    </p:spTree>
    <p:extLst>
      <p:ext uri="{BB962C8B-B14F-4D97-AF65-F5344CB8AC3E}">
        <p14:creationId xmlns:p14="http://schemas.microsoft.com/office/powerpoint/2010/main" xmlns="" val="19224339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2"/>
            <a:r>
              <a:rPr lang="tr-TR" dirty="0"/>
              <a:t>Manas ÖSYM sınavı öncesi nisan ve mayıs aylarında en az iki kez deneme sınavının yapılması faydalı olacaktır.</a:t>
            </a:r>
            <a:endParaRPr lang="tr-TR" sz="1600" dirty="0"/>
          </a:p>
          <a:p>
            <a:pPr lvl="2"/>
            <a:r>
              <a:rPr lang="tr-TR" dirty="0"/>
              <a:t>Kariyer merkezinin aktif hale getirilmesi.</a:t>
            </a:r>
            <a:endParaRPr lang="tr-TR" sz="1600" dirty="0"/>
          </a:p>
          <a:p>
            <a:pPr lvl="2"/>
            <a:r>
              <a:rPr lang="tr-TR" dirty="0"/>
              <a:t>En yüksek puanlarla üniversitemizi kazanan ilk on öğrenciye bilgisayar, sonraki on öğrenciye ise tablet gibi hediyeler düşünülebilir.</a:t>
            </a:r>
            <a:endParaRPr lang="tr-TR" sz="1600" dirty="0"/>
          </a:p>
          <a:p>
            <a:pPr lvl="2"/>
            <a:r>
              <a:rPr lang="tr-TR" dirty="0"/>
              <a:t>Üniversitemizi kazanan öğrencilere kayıt esnasında Kırgızistan genelinde olduğu gibi sözleşme yapılması ve üniversiteyi bitirinceye kadar keyfi olarak ayrılmamasının sağlanması, ısrar edenlerden maddi tazminat alınması.</a:t>
            </a:r>
            <a:endParaRPr lang="tr-TR" sz="1600" dirty="0"/>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64</a:t>
            </a:fld>
            <a:endParaRPr lang="tr-TR"/>
          </a:p>
        </p:txBody>
      </p:sp>
    </p:spTree>
    <p:extLst>
      <p:ext uri="{BB962C8B-B14F-4D97-AF65-F5344CB8AC3E}">
        <p14:creationId xmlns:p14="http://schemas.microsoft.com/office/powerpoint/2010/main" xmlns="" val="27143865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2"/>
            <a:r>
              <a:rPr lang="tr-TR" dirty="0"/>
              <a:t>Çok başarılı lise son sınıf öğrencilerinin ailelerine veya adreslerine üniversitemizi tanıtan broşür ve CD’leri ile davet mektubunun gönderilmesi, bu amaçla bazı komitelerin oluşturulması.</a:t>
            </a:r>
            <a:endParaRPr lang="tr-TR" sz="1600" dirty="0"/>
          </a:p>
          <a:p>
            <a:pPr lvl="2"/>
            <a:r>
              <a:rPr lang="tr-TR" dirty="0"/>
              <a:t>Tanıtımın Türkiye ayağında Ankara irtibat bürosunun aktif kullanılması, sınavlar öncesi üniversite yetkililerinin televizyon programlarına soru cevap tarzı katılımlarının sağlanması.</a:t>
            </a:r>
            <a:endParaRPr lang="tr-TR" sz="1600" dirty="0"/>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65</a:t>
            </a:fld>
            <a:endParaRPr lang="tr-TR"/>
          </a:p>
        </p:txBody>
      </p:sp>
    </p:spTree>
    <p:extLst>
      <p:ext uri="{BB962C8B-B14F-4D97-AF65-F5344CB8AC3E}">
        <p14:creationId xmlns:p14="http://schemas.microsoft.com/office/powerpoint/2010/main" xmlns="" val="11072946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pPr marL="82296" indent="0">
              <a:buNone/>
            </a:pPr>
            <a:endParaRPr lang="tr-TR" sz="2000" dirty="0"/>
          </a:p>
          <a:p>
            <a:pPr lvl="0"/>
            <a:r>
              <a:rPr lang="tr-TR" b="1" dirty="0"/>
              <a:t>Türk Dünyası Öğrencileri ve Tanıtım Faaliyetleri.</a:t>
            </a:r>
            <a:endParaRPr lang="tr-TR" sz="2000" dirty="0"/>
          </a:p>
          <a:p>
            <a:pPr lvl="1"/>
            <a:r>
              <a:rPr lang="tr-TR" dirty="0"/>
              <a:t>Hedef ülke ve Türk dünyası ve akraba topluluklarının net bir şekilde belirlenmesi ve tanımlanması.</a:t>
            </a:r>
            <a:endParaRPr lang="tr-TR" sz="1800" dirty="0"/>
          </a:p>
          <a:p>
            <a:pPr lvl="1"/>
            <a:r>
              <a:rPr lang="tr-TR" dirty="0"/>
              <a:t>Türk cumhuriyetleri ve akraba topluluklarının ülkelerinde basın, televizyon ve sosyal medya tanıtımlarının daha etkin olarak yapılması.</a:t>
            </a:r>
            <a:endParaRPr lang="tr-TR" sz="1800" dirty="0"/>
          </a:p>
          <a:p>
            <a:pPr lvl="1"/>
            <a:r>
              <a:rPr lang="tr-TR" dirty="0"/>
              <a:t>Üniversitemizin,  diesel.elcat.kg ve benzeri web sitelerinin takibi, gelen soruların cevaplandırılması için görevli tahsisi ve üniversitemizin faaliyetlerinin kısa filmlerinin bu sitelerden yayınlanması.</a:t>
            </a:r>
            <a:endParaRPr lang="tr-TR" sz="1800" dirty="0"/>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66</a:t>
            </a:fld>
            <a:endParaRPr lang="tr-TR"/>
          </a:p>
        </p:txBody>
      </p:sp>
    </p:spTree>
    <p:extLst>
      <p:ext uri="{BB962C8B-B14F-4D97-AF65-F5344CB8AC3E}">
        <p14:creationId xmlns:p14="http://schemas.microsoft.com/office/powerpoint/2010/main" xmlns="" val="39073620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402336" lvl="1" indent="0">
              <a:buNone/>
            </a:pPr>
            <a:endParaRPr lang="tr-TR" sz="1800" dirty="0"/>
          </a:p>
          <a:p>
            <a:pPr lvl="1"/>
            <a:r>
              <a:rPr lang="tr-TR" dirty="0"/>
              <a:t>Üniversitemizdeki tanınmış hocalarımızın ilgi alanlarıyla </a:t>
            </a:r>
            <a:r>
              <a:rPr lang="tr-TR" dirty="0" err="1"/>
              <a:t>ilişkli</a:t>
            </a:r>
            <a:r>
              <a:rPr lang="tr-TR" dirty="0"/>
              <a:t> olarak sık sık gazete televizyon ve sosyal medyada ön plana çıkarılması.</a:t>
            </a:r>
            <a:endParaRPr lang="tr-TR" sz="1800" dirty="0"/>
          </a:p>
          <a:p>
            <a:pPr lvl="1"/>
            <a:r>
              <a:rPr lang="tr-TR" dirty="0"/>
              <a:t>PR ofisinin açılmasının sağlanması.</a:t>
            </a:r>
            <a:endParaRPr lang="tr-TR" sz="1800" dirty="0"/>
          </a:p>
          <a:p>
            <a:pPr lvl="1"/>
            <a:r>
              <a:rPr lang="tr-TR" dirty="0"/>
              <a:t>Mevcut öğrenimlerini sürdüren Türk dünyası öğrencilerinin ihtiyaçlarının belirlenmesi, problemlerinin çözümü amacıyla sosyal faaliyetlerinin artırılması, memnuniyetlerinin  sağlanması, danışmanlarının gönüllü hocalardan seçilmesi.</a:t>
            </a:r>
            <a:endParaRPr lang="tr-TR" sz="1800" dirty="0"/>
          </a:p>
          <a:p>
            <a:pPr lvl="1"/>
            <a:r>
              <a:rPr lang="tr-TR" dirty="0"/>
              <a:t>Türk cumhuriyetleri ve akraba topluluklarında yapılacak reklam ve tanıtımda ücretsiz üniversite, burs, staj ve yurt imkanlarının iyi anlatılması.</a:t>
            </a:r>
            <a:endParaRPr lang="tr-TR" sz="1800" dirty="0"/>
          </a:p>
          <a:p>
            <a:pPr lvl="1"/>
            <a:r>
              <a:rPr lang="tr-TR" dirty="0"/>
              <a:t>Tanıtımda uygun sivil toplum kuruluşlarıyla temasa geçmek ve onların desteğini almak faydalı olacaktır.</a:t>
            </a:r>
            <a:endParaRPr lang="tr-TR" sz="1800" dirty="0"/>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67</a:t>
            </a:fld>
            <a:endParaRPr lang="tr-TR"/>
          </a:p>
        </p:txBody>
      </p:sp>
    </p:spTree>
    <p:extLst>
      <p:ext uri="{BB962C8B-B14F-4D97-AF65-F5344CB8AC3E}">
        <p14:creationId xmlns:p14="http://schemas.microsoft.com/office/powerpoint/2010/main" xmlns="" val="3423194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lvl="1"/>
            <a:r>
              <a:rPr lang="tr-TR" dirty="0"/>
              <a:t>Türk dünyası ve akraba topluluklarında tanıtım imkanlarının sağlanması ve bilim fuarlarına bu amaçla temsilci gönderilmesi. Bu suretle öğrenci seçiminin sağlanması.</a:t>
            </a:r>
            <a:endParaRPr lang="tr-TR" sz="1800" dirty="0"/>
          </a:p>
          <a:p>
            <a:pPr lvl="1"/>
            <a:r>
              <a:rPr lang="tr-TR" dirty="0"/>
              <a:t>Kırgızistan’da yapılan bilim ve benzeri olimpiyatlarının üniversitemizin ev sahipliğinde yada sponsorluğunda yapılarak tanıtım sağlanması.</a:t>
            </a:r>
            <a:endParaRPr lang="tr-TR" sz="1800" dirty="0"/>
          </a:p>
          <a:p>
            <a:pPr lvl="1"/>
            <a:r>
              <a:rPr lang="tr-TR" dirty="0"/>
              <a:t>Üniversitemizin bazı spor oyunlarına ev sahipliği yapması, örneğin basketbol turnuvası düzenleyerek 61, 26, 5, 69, 12, 67, 70,9, 29, 13, 6, 10 numaralı liseler gibi başarılı okullar arası </a:t>
            </a:r>
            <a:r>
              <a:rPr lang="tr-TR" dirty="0" err="1"/>
              <a:t>turnava</a:t>
            </a:r>
            <a:r>
              <a:rPr lang="tr-TR" dirty="0"/>
              <a:t> etkinliklerinin düzenlenmesi.</a:t>
            </a:r>
            <a:endParaRPr lang="tr-TR" sz="1800" dirty="0"/>
          </a:p>
          <a:p>
            <a:pPr lvl="1"/>
            <a:r>
              <a:rPr lang="tr-TR" dirty="0"/>
              <a:t>Kampüs içerisinde öğrencilerimize yönelik sosyal (kantin, eğlence, alışveriş, kafeterya </a:t>
            </a:r>
            <a:r>
              <a:rPr lang="tr-TR" dirty="0" err="1"/>
              <a:t>v.b</a:t>
            </a:r>
            <a:r>
              <a:rPr lang="tr-TR" dirty="0"/>
              <a:t>.) imkanların </a:t>
            </a:r>
            <a:r>
              <a:rPr lang="tr-TR" dirty="0" err="1"/>
              <a:t>artılması</a:t>
            </a:r>
            <a:r>
              <a:rPr lang="tr-TR" dirty="0"/>
              <a:t>.</a:t>
            </a:r>
            <a:endParaRPr lang="tr-TR" sz="1800" dirty="0"/>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68</a:t>
            </a:fld>
            <a:endParaRPr lang="tr-TR"/>
          </a:p>
        </p:txBody>
      </p:sp>
    </p:spTree>
    <p:extLst>
      <p:ext uri="{BB962C8B-B14F-4D97-AF65-F5344CB8AC3E}">
        <p14:creationId xmlns:p14="http://schemas.microsoft.com/office/powerpoint/2010/main" xmlns="" val="82722143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82296" indent="0">
              <a:buNone/>
            </a:pPr>
            <a:endParaRPr lang="tr-TR" sz="2000" dirty="0"/>
          </a:p>
          <a:p>
            <a:pPr lvl="0"/>
            <a:r>
              <a:rPr lang="tr-TR" b="1" dirty="0"/>
              <a:t>Mezun takip sistemi</a:t>
            </a:r>
            <a:endParaRPr lang="tr-TR" sz="2000" dirty="0"/>
          </a:p>
          <a:p>
            <a:pPr lvl="1"/>
            <a:r>
              <a:rPr lang="tr-TR" dirty="0"/>
              <a:t>Mezun arşiv sisteminin iyi tutulması.</a:t>
            </a:r>
            <a:endParaRPr lang="tr-TR" sz="1800" dirty="0"/>
          </a:p>
          <a:p>
            <a:pPr lvl="1"/>
            <a:r>
              <a:rPr lang="tr-TR" dirty="0"/>
              <a:t>Sosyal medya üzerinden mezunlarla devamlı iletişimin sağlanması.</a:t>
            </a:r>
            <a:endParaRPr lang="tr-TR" sz="1800" dirty="0"/>
          </a:p>
          <a:p>
            <a:pPr lvl="1"/>
            <a:r>
              <a:rPr lang="tr-TR" dirty="0"/>
              <a:t>Çeşitli zamanlarda yapılacak üniversite etkinliklerine davet edilmeleri.</a:t>
            </a:r>
            <a:endParaRPr lang="tr-TR" sz="1800" dirty="0"/>
          </a:p>
          <a:p>
            <a:pPr lvl="1"/>
            <a:r>
              <a:rPr lang="tr-TR" dirty="0"/>
              <a:t>Mezunlar derneğinin aktifleştirme etkinlikleri kapsamında </a:t>
            </a:r>
            <a:r>
              <a:rPr lang="tr-TR" dirty="0" err="1"/>
              <a:t>Mentor</a:t>
            </a:r>
            <a:r>
              <a:rPr lang="tr-TR" dirty="0"/>
              <a:t> ve </a:t>
            </a:r>
            <a:r>
              <a:rPr lang="tr-TR" dirty="0" err="1"/>
              <a:t>Mente</a:t>
            </a:r>
            <a:r>
              <a:rPr lang="tr-TR" dirty="0"/>
              <a:t> (usta – çırak) projesinin hayata geçirilmesi ve bu yöndeki çalışmaların düzenli takibiyle kariyer sahibi mezunlarımızın sonraki kuşaklara profesyonel ve empati destek sağlanması.</a:t>
            </a:r>
            <a:endParaRPr lang="tr-TR" sz="1800" dirty="0"/>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69</a:t>
            </a:fld>
            <a:endParaRPr lang="tr-TR"/>
          </a:p>
        </p:txBody>
      </p:sp>
    </p:spTree>
    <p:extLst>
      <p:ext uri="{BB962C8B-B14F-4D97-AF65-F5344CB8AC3E}">
        <p14:creationId xmlns:p14="http://schemas.microsoft.com/office/powerpoint/2010/main" xmlns="" val="2514537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90600" y="1670206"/>
            <a:ext cx="79248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fontAlgn="base">
              <a:spcBef>
                <a:spcPct val="0"/>
              </a:spcBef>
              <a:spcAft>
                <a:spcPct val="0"/>
              </a:spcAft>
            </a:pPr>
            <a:r>
              <a:rPr kumimoji="0" lang="tr-TR" sz="2700" b="0"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5. </a:t>
            </a:r>
            <a:r>
              <a:rPr lang="tr-TR" sz="2700" dirty="0">
                <a:solidFill>
                  <a:srgbClr val="0070C0"/>
                </a:solidFill>
              </a:rPr>
              <a:t>Yönetim Süreçlerinin Kalitesinin Artırılması</a:t>
            </a:r>
            <a:endParaRPr kumimoji="0" lang="tr-TR" sz="2700" b="0" i="0" u="none" strike="noStrike" cap="none" normalizeH="0" baseline="0" dirty="0" smtClean="0">
              <a:ln>
                <a:noFill/>
              </a:ln>
              <a:solidFill>
                <a:srgbClr val="0070C0"/>
              </a:solidFill>
              <a:effectLst/>
              <a:latin typeface="Arial" pitchFamily="34" charset="0"/>
              <a:cs typeface="Arial" pitchFamily="34" charset="0"/>
            </a:endParaRPr>
          </a:p>
          <a:p>
            <a:pPr marL="398463" lvl="0" indent="-222250">
              <a:buFont typeface="Arial" pitchFamily="34" charset="0"/>
              <a:buChar char="•"/>
            </a:pPr>
            <a:r>
              <a:rPr lang="tr-TR" sz="2700" dirty="0"/>
              <a:t>Kalite bilincinin arttırılması</a:t>
            </a:r>
          </a:p>
          <a:p>
            <a:pPr marL="398463" lvl="0" indent="-222250">
              <a:buFont typeface="Arial" pitchFamily="34" charset="0"/>
              <a:buChar char="•"/>
            </a:pPr>
            <a:r>
              <a:rPr lang="tr-TR" sz="2700" dirty="0"/>
              <a:t>Kurumsal kimlik çalışmasının yapılması</a:t>
            </a:r>
          </a:p>
          <a:p>
            <a:pPr marL="398463" lvl="0" indent="-222250">
              <a:buFont typeface="Arial" pitchFamily="34" charset="0"/>
              <a:buChar char="•"/>
            </a:pPr>
            <a:r>
              <a:rPr lang="tr-TR" sz="2700" dirty="0"/>
              <a:t>Akademik ve idari birimlerimizin kendi kalite hedeflerini belirlemesi</a:t>
            </a:r>
          </a:p>
          <a:p>
            <a:pPr marL="398463" lvl="0" indent="-222250">
              <a:buFont typeface="Arial" pitchFamily="34" charset="0"/>
              <a:buChar char="•"/>
            </a:pPr>
            <a:r>
              <a:rPr lang="tr-TR" sz="2700" dirty="0"/>
              <a:t>Öğretim elemanlarının araştırmacı (researcher) ve eğitimci (lecturer) özelliklerinden en iyi şekilde yararlanılması</a:t>
            </a:r>
          </a:p>
          <a:p>
            <a:pPr marL="398463" lvl="0" indent="-222250">
              <a:buFont typeface="Arial" pitchFamily="34" charset="0"/>
              <a:buChar char="•"/>
            </a:pPr>
            <a:r>
              <a:rPr lang="tr-TR" sz="2700" dirty="0"/>
              <a:t>Tüm birimlerin kendi SWOT analizlerini </a:t>
            </a:r>
            <a:r>
              <a:rPr lang="tr-TR" sz="2700" dirty="0" smtClean="0"/>
              <a:t>hazırlaması</a:t>
            </a:r>
            <a:endParaRPr kumimoji="0" lang="tr-TR" sz="27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itle 1"/>
          <p:cNvSpPr>
            <a:spLocks noGrp="1"/>
          </p:cNvSpPr>
          <p:nvPr>
            <p:ph type="ctrTitle"/>
          </p:nvPr>
        </p:nvSpPr>
        <p:spPr>
          <a:xfrm>
            <a:off x="1066800" y="152400"/>
            <a:ext cx="7772400" cy="609600"/>
          </a:xfrm>
        </p:spPr>
        <p:txBody>
          <a:bodyPr>
            <a:noAutofit/>
          </a:bodyPr>
          <a:lstStyle/>
          <a:p>
            <a:r>
              <a:rPr lang="tr-TR" sz="2000" b="1" dirty="0">
                <a:solidFill>
                  <a:srgbClr val="FF0000"/>
                </a:solidFill>
              </a:rPr>
              <a:t>KALİTE GELİŞTİRME VE AKREDİTASYON </a:t>
            </a:r>
            <a:r>
              <a:rPr lang="tr-TR" sz="2000" b="1" dirty="0" smtClean="0">
                <a:solidFill>
                  <a:srgbClr val="FF0000"/>
                </a:solidFill>
              </a:rPr>
              <a:t>GRUBU</a:t>
            </a:r>
            <a:br>
              <a:rPr lang="tr-TR" sz="2000" b="1" dirty="0" smtClean="0">
                <a:solidFill>
                  <a:srgbClr val="FF0000"/>
                </a:solidFill>
              </a:rPr>
            </a:br>
            <a:r>
              <a:rPr lang="tr-TR" sz="2000" b="1" dirty="0" smtClean="0">
                <a:solidFill>
                  <a:srgbClr val="FF0000"/>
                </a:solidFill>
              </a:rPr>
              <a:t>Kalite İyileştirme Alanları</a:t>
            </a:r>
            <a:endParaRPr lang="tr-TR" sz="2000" dirty="0">
              <a:solidFill>
                <a:srgbClr val="FF0000"/>
              </a:solidFill>
            </a:endParaRPr>
          </a:p>
        </p:txBody>
      </p:sp>
      <p:sp>
        <p:nvSpPr>
          <p:cNvPr id="4" name="Slide Number Placeholder 3"/>
          <p:cNvSpPr>
            <a:spLocks noGrp="1"/>
          </p:cNvSpPr>
          <p:nvPr>
            <p:ph type="sldNum" sz="quarter" idx="12"/>
          </p:nvPr>
        </p:nvSpPr>
        <p:spPr/>
        <p:txBody>
          <a:bodyPr/>
          <a:lstStyle/>
          <a:p>
            <a:fld id="{C4835535-E8C5-44D4-9B98-2ABFE0F7BE58}" type="slidenum">
              <a:rPr lang="tr-TR" smtClean="0"/>
              <a:pPr/>
              <a:t>7</a:t>
            </a:fld>
            <a:endParaRPr lang="tr-T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990600"/>
            <a:ext cx="7498080" cy="5257800"/>
          </a:xfrm>
        </p:spPr>
        <p:txBody>
          <a:bodyPr>
            <a:normAutofit fontScale="92500" lnSpcReduction="20000"/>
          </a:bodyPr>
          <a:lstStyle/>
          <a:p>
            <a:pPr lvl="1"/>
            <a:r>
              <a:rPr lang="tr-TR" dirty="0"/>
              <a:t>Mezunlardan mevcut öğrencilerin özellikle stajlarında ve daha sonra iş bulmalarında yardımlarının sağlanması.</a:t>
            </a:r>
            <a:endParaRPr lang="tr-TR" sz="1800" dirty="0"/>
          </a:p>
          <a:p>
            <a:pPr lvl="1"/>
            <a:r>
              <a:rPr lang="tr-TR" dirty="0"/>
              <a:t>Mezun öğrencilerin tavsiyesi tanıtım için önem arz etmektedir. Bu amaçla mezunlar derneğinin web sayfasının güçlendirilmesi ve güncelliğinin sürdürülmesi gerekmektedir.</a:t>
            </a:r>
            <a:endParaRPr lang="tr-TR" sz="1800" dirty="0"/>
          </a:p>
          <a:p>
            <a:pPr lvl="1"/>
            <a:r>
              <a:rPr lang="tr-TR" dirty="0"/>
              <a:t>Mezun öğrencilerimizden başarılı olanlardan örnek olarak seçilerek, hayatları dergilerimizde ve sosyal medyada işlenebilir. Ayrıca evlenme, doğum, ölüm, terfi ve benzeri haberlerin bu kanal yoluyla duyurulması.</a:t>
            </a:r>
            <a:endParaRPr lang="tr-TR" sz="1800" dirty="0"/>
          </a:p>
          <a:p>
            <a:pPr lvl="1"/>
            <a:r>
              <a:rPr lang="tr-TR" dirty="0"/>
              <a:t>Mezunlar derneğinin Türkiye temsilciliğinin kurulması.</a:t>
            </a:r>
            <a:endParaRPr lang="tr-TR" sz="1800" dirty="0"/>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70</a:t>
            </a:fld>
            <a:endParaRPr lang="tr-TR"/>
          </a:p>
        </p:txBody>
      </p:sp>
    </p:spTree>
    <p:extLst>
      <p:ext uri="{BB962C8B-B14F-4D97-AF65-F5344CB8AC3E}">
        <p14:creationId xmlns:p14="http://schemas.microsoft.com/office/powerpoint/2010/main" xmlns="" val="37677490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Çekirdek Ekip</a:t>
            </a:r>
            <a:endParaRPr lang="tr-TR" dirty="0"/>
          </a:p>
        </p:txBody>
      </p:sp>
      <p:sp>
        <p:nvSpPr>
          <p:cNvPr id="3" name="İçerik Yer Tutucusu 2"/>
          <p:cNvSpPr>
            <a:spLocks noGrp="1"/>
          </p:cNvSpPr>
          <p:nvPr>
            <p:ph idx="1"/>
          </p:nvPr>
        </p:nvSpPr>
        <p:spPr/>
        <p:txBody>
          <a:bodyPr/>
          <a:lstStyle/>
          <a:p>
            <a:r>
              <a:rPr lang="tr-TR" dirty="0" smtClean="0"/>
              <a:t>Bülent Bayraktar</a:t>
            </a:r>
          </a:p>
          <a:p>
            <a:r>
              <a:rPr lang="tr-TR" dirty="0" smtClean="0"/>
              <a:t>Muhittin Gümüş</a:t>
            </a:r>
          </a:p>
          <a:p>
            <a:r>
              <a:rPr lang="tr-TR" dirty="0" err="1" smtClean="0"/>
              <a:t>Maksatbek</a:t>
            </a:r>
            <a:r>
              <a:rPr lang="tr-TR" dirty="0" smtClean="0"/>
              <a:t> </a:t>
            </a:r>
            <a:r>
              <a:rPr lang="tr-TR" dirty="0" err="1" smtClean="0"/>
              <a:t>Inakbekov</a:t>
            </a:r>
            <a:endParaRPr lang="tr-TR" dirty="0" smtClean="0"/>
          </a:p>
          <a:p>
            <a:r>
              <a:rPr lang="tr-TR" dirty="0" smtClean="0"/>
              <a:t>Günhan Kayhan</a:t>
            </a:r>
          </a:p>
          <a:p>
            <a:r>
              <a:rPr lang="tr-TR" dirty="0" smtClean="0"/>
              <a:t>Şamil </a:t>
            </a:r>
            <a:r>
              <a:rPr lang="tr-TR" dirty="0" err="1" smtClean="0"/>
              <a:t>Sefergil</a:t>
            </a:r>
            <a:endParaRPr lang="tr-TR" dirty="0" smtClean="0"/>
          </a:p>
          <a:p>
            <a:r>
              <a:rPr lang="tr-TR" dirty="0" smtClean="0"/>
              <a:t>Atilla Güven</a:t>
            </a:r>
          </a:p>
        </p:txBody>
      </p:sp>
      <p:sp>
        <p:nvSpPr>
          <p:cNvPr id="4" name="Slayt Numarası Yer Tutucusu 3"/>
          <p:cNvSpPr>
            <a:spLocks noGrp="1"/>
          </p:cNvSpPr>
          <p:nvPr>
            <p:ph type="sldNum" sz="quarter" idx="12"/>
          </p:nvPr>
        </p:nvSpPr>
        <p:spPr/>
        <p:txBody>
          <a:bodyPr/>
          <a:lstStyle/>
          <a:p>
            <a:fld id="{C4835535-E8C5-44D4-9B98-2ABFE0F7BE58}" type="slidenum">
              <a:rPr lang="tr-TR" smtClean="0"/>
              <a:pPr/>
              <a:t>71</a:t>
            </a:fld>
            <a:endParaRPr lang="tr-TR"/>
          </a:p>
        </p:txBody>
      </p:sp>
    </p:spTree>
    <p:extLst>
      <p:ext uri="{BB962C8B-B14F-4D97-AF65-F5344CB8AC3E}">
        <p14:creationId xmlns:p14="http://schemas.microsoft.com/office/powerpoint/2010/main" xmlns="" val="14015110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82296" indent="0">
              <a:buNone/>
            </a:pPr>
            <a:endParaRPr lang="tr-TR" b="1" dirty="0" smtClean="0"/>
          </a:p>
          <a:p>
            <a:pPr marL="82296" indent="0">
              <a:buNone/>
            </a:pPr>
            <a:endParaRPr lang="tr-TR" b="1" dirty="0"/>
          </a:p>
          <a:p>
            <a:pPr marL="82296" indent="0">
              <a:buNone/>
            </a:pPr>
            <a:r>
              <a:rPr lang="tr-TR" b="1" dirty="0" smtClean="0"/>
              <a:t>ULUSLARARASILAŞMA </a:t>
            </a:r>
            <a:r>
              <a:rPr lang="tr-TR" b="1" dirty="0"/>
              <a:t>ÇALIŞMA GRUBU ÖN ÇALIŞMA </a:t>
            </a:r>
            <a:r>
              <a:rPr lang="tr-TR" b="1" dirty="0" smtClean="0"/>
              <a:t>RAPORU</a:t>
            </a:r>
          </a:p>
          <a:p>
            <a:endParaRPr lang="tr-TR" b="1" dirty="0"/>
          </a:p>
          <a:p>
            <a:pPr marL="82296" indent="0">
              <a:buNone/>
            </a:pPr>
            <a:endParaRPr lang="tr-TR" b="1" dirty="0" smtClean="0"/>
          </a:p>
          <a:p>
            <a:pPr marL="82296" indent="0">
              <a:buNone/>
            </a:pPr>
            <a:endParaRPr lang="tr-TR" b="1" dirty="0"/>
          </a:p>
          <a:p>
            <a:pPr marL="82296" indent="0" algn="r">
              <a:buNone/>
            </a:pPr>
            <a:endParaRPr lang="tr-TR" b="1" dirty="0" smtClean="0"/>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72</a:t>
            </a:fld>
            <a:endParaRPr lang="tr-TR"/>
          </a:p>
        </p:txBody>
      </p:sp>
    </p:spTree>
    <p:extLst>
      <p:ext uri="{BB962C8B-B14F-4D97-AF65-F5344CB8AC3E}">
        <p14:creationId xmlns:p14="http://schemas.microsoft.com/office/powerpoint/2010/main" xmlns="" val="13430691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pPr marL="82296" indent="0">
              <a:buNone/>
            </a:pPr>
            <a:r>
              <a:rPr lang="tr-TR" dirty="0"/>
              <a:t>Kırgızistan-Türkiye Manas Üniversitesi’nin 2016-2020 yılları arasında Uluslararasılaşma konusunda hedefleri </a:t>
            </a:r>
            <a:r>
              <a:rPr lang="en-US" dirty="0" smtClean="0"/>
              <a:t>“</a:t>
            </a:r>
            <a:r>
              <a:rPr lang="tr-TR" dirty="0" smtClean="0"/>
              <a:t>U</a:t>
            </a:r>
            <a:r>
              <a:rPr lang="tr-TR" dirty="0"/>
              <a:t>̈niversite hayatının her alanında ve her kesim için uluslararasılaşma’’ fikri doğrultusunda oluşturulacaktır. Kırgızistan-Türkiye Manas </a:t>
            </a:r>
            <a:r>
              <a:rPr lang="tr-TR" dirty="0" err="1"/>
              <a:t>Üniversitesi</a:t>
            </a:r>
            <a:r>
              <a:rPr lang="tr-TR" dirty="0"/>
              <a:t>, faaliyet </a:t>
            </a:r>
            <a:r>
              <a:rPr lang="tr-TR" dirty="0" err="1"/>
              <a:t>gösterdiği</a:t>
            </a:r>
            <a:r>
              <a:rPr lang="tr-TR" dirty="0"/>
              <a:t> </a:t>
            </a:r>
            <a:r>
              <a:rPr lang="tr-TR" dirty="0" err="1"/>
              <a:t>bütün</a:t>
            </a:r>
            <a:r>
              <a:rPr lang="tr-TR" dirty="0"/>
              <a:t> alanlarda ve her kesimde </a:t>
            </a:r>
            <a:r>
              <a:rPr lang="tr-TR" dirty="0" err="1"/>
              <a:t>uluslararasılaşma</a:t>
            </a:r>
            <a:r>
              <a:rPr lang="tr-TR" dirty="0"/>
              <a:t> politikasını planlı, sistemli ve </a:t>
            </a:r>
            <a:r>
              <a:rPr lang="tr-TR" dirty="0" err="1"/>
              <a:t>sürdürülebilir</a:t>
            </a:r>
            <a:r>
              <a:rPr lang="tr-TR" dirty="0"/>
              <a:t> bir şekilde belirleyip uygulayacak, bu konuda belirlediği hedeflerin  </a:t>
            </a:r>
            <a:r>
              <a:rPr lang="tr-TR" dirty="0" err="1"/>
              <a:t>gerçekleştirilmesi</a:t>
            </a:r>
            <a:r>
              <a:rPr lang="tr-TR" dirty="0"/>
              <a:t> </a:t>
            </a:r>
            <a:r>
              <a:rPr lang="tr-TR" dirty="0" err="1"/>
              <a:t>için</a:t>
            </a:r>
            <a:r>
              <a:rPr lang="tr-TR" dirty="0"/>
              <a:t> </a:t>
            </a:r>
            <a:r>
              <a:rPr lang="tr-TR" dirty="0" err="1"/>
              <a:t>tüm</a:t>
            </a:r>
            <a:r>
              <a:rPr lang="tr-TR" dirty="0"/>
              <a:t> </a:t>
            </a:r>
            <a:r>
              <a:rPr lang="tr-TR" dirty="0" err="1"/>
              <a:t>Üniversite</a:t>
            </a:r>
            <a:r>
              <a:rPr lang="tr-TR" dirty="0"/>
              <a:t> paydaşlarının </a:t>
            </a:r>
            <a:r>
              <a:rPr lang="tr-TR" dirty="0" err="1"/>
              <a:t>uluslararasılaşmayı</a:t>
            </a:r>
            <a:r>
              <a:rPr lang="tr-TR" dirty="0"/>
              <a:t> benimsemesi </a:t>
            </a:r>
            <a:r>
              <a:rPr lang="tr-TR" dirty="0" err="1"/>
              <a:t>için</a:t>
            </a:r>
            <a:r>
              <a:rPr lang="tr-TR" dirty="0"/>
              <a:t> </a:t>
            </a:r>
            <a:r>
              <a:rPr lang="tr-TR" dirty="0" err="1"/>
              <a:t>çaba</a:t>
            </a:r>
            <a:r>
              <a:rPr lang="tr-TR" dirty="0"/>
              <a:t> </a:t>
            </a:r>
            <a:r>
              <a:rPr lang="tr-TR" dirty="0" err="1"/>
              <a:t>gösterecektir</a:t>
            </a:r>
            <a:r>
              <a:rPr lang="tr-TR" dirty="0"/>
              <a:t>. Bu </a:t>
            </a:r>
            <a:r>
              <a:rPr lang="tr-TR" dirty="0" err="1"/>
              <a:t>amac</a:t>
            </a:r>
            <a:r>
              <a:rPr lang="tr-TR" dirty="0"/>
              <a:t>̧ </a:t>
            </a:r>
            <a:r>
              <a:rPr lang="tr-TR" dirty="0" err="1"/>
              <a:t>doğrultusunda</a:t>
            </a:r>
            <a:r>
              <a:rPr lang="tr-TR" dirty="0"/>
              <a:t>, </a:t>
            </a:r>
            <a:r>
              <a:rPr lang="tr-TR" dirty="0" err="1"/>
              <a:t>yüksek</a:t>
            </a:r>
            <a:r>
              <a:rPr lang="tr-TR" dirty="0"/>
              <a:t> </a:t>
            </a:r>
            <a:r>
              <a:rPr lang="tr-TR" dirty="0" err="1"/>
              <a:t>öğretim</a:t>
            </a:r>
            <a:r>
              <a:rPr lang="tr-TR" dirty="0"/>
              <a:t> alanında uluslararası </a:t>
            </a:r>
            <a:r>
              <a:rPr lang="tr-TR" dirty="0" err="1"/>
              <a:t>düzeyde</a:t>
            </a:r>
            <a:r>
              <a:rPr lang="tr-TR" dirty="0"/>
              <a:t> etkin rol oynayan, kendisine ait uluslararası akademik </a:t>
            </a:r>
            <a:r>
              <a:rPr lang="tr-TR" dirty="0" err="1"/>
              <a:t>işbirliği</a:t>
            </a:r>
            <a:r>
              <a:rPr lang="tr-TR" dirty="0"/>
              <a:t> </a:t>
            </a:r>
            <a:r>
              <a:rPr lang="tr-TR" dirty="0" err="1"/>
              <a:t>ağını</a:t>
            </a:r>
            <a:r>
              <a:rPr lang="tr-TR" dirty="0"/>
              <a:t> </a:t>
            </a:r>
            <a:r>
              <a:rPr lang="tr-TR" dirty="0" err="1"/>
              <a:t>oluşturmus</a:t>
            </a:r>
            <a:r>
              <a:rPr lang="tr-TR" dirty="0"/>
              <a:t>̧, </a:t>
            </a:r>
            <a:r>
              <a:rPr lang="tr-TR" dirty="0" err="1"/>
              <a:t>güçlu</a:t>
            </a:r>
            <a:r>
              <a:rPr lang="tr-TR" dirty="0"/>
              <a:t>̈ ve </a:t>
            </a:r>
            <a:r>
              <a:rPr lang="tr-TR" dirty="0" err="1"/>
              <a:t>çevresinde</a:t>
            </a:r>
            <a:r>
              <a:rPr lang="tr-TR" dirty="0"/>
              <a:t> lider bir </a:t>
            </a:r>
            <a:r>
              <a:rPr lang="tr-TR" dirty="0" err="1"/>
              <a:t>Üniversite</a:t>
            </a:r>
            <a:r>
              <a:rPr lang="tr-TR" dirty="0"/>
              <a:t> olmaya çalışacaktır</a:t>
            </a:r>
            <a:r>
              <a:rPr lang="tr-TR" dirty="0" smtClean="0"/>
              <a:t>.</a:t>
            </a:r>
          </a:p>
          <a:p>
            <a:pPr marL="82296" indent="0">
              <a:buNone/>
            </a:pPr>
            <a:r>
              <a:rPr lang="tr-TR" dirty="0"/>
              <a:t>Manas Üniversitesi stratejik planında yer alacak </a:t>
            </a:r>
            <a:r>
              <a:rPr lang="tr-TR" dirty="0" err="1"/>
              <a:t>uluslararasılaşma</a:t>
            </a:r>
            <a:r>
              <a:rPr lang="tr-TR" dirty="0"/>
              <a:t> politikasına ilişkin alt başlıkların aşağıdaki şekilde olması önerilmektedir:</a:t>
            </a:r>
          </a:p>
          <a:p>
            <a:pPr marL="82296" indent="0">
              <a:buNone/>
            </a:pPr>
            <a:endParaRPr lang="tr-TR" dirty="0"/>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73</a:t>
            </a:fld>
            <a:endParaRPr lang="tr-TR"/>
          </a:p>
        </p:txBody>
      </p:sp>
    </p:spTree>
    <p:extLst>
      <p:ext uri="{BB962C8B-B14F-4D97-AF65-F5344CB8AC3E}">
        <p14:creationId xmlns:p14="http://schemas.microsoft.com/office/powerpoint/2010/main" xmlns="" val="18666501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762000"/>
            <a:ext cx="7498080" cy="5486400"/>
          </a:xfrm>
        </p:spPr>
        <p:txBody>
          <a:bodyPr>
            <a:normAutofit fontScale="77500" lnSpcReduction="20000"/>
          </a:bodyPr>
          <a:lstStyle/>
          <a:p>
            <a:r>
              <a:rPr lang="tr-TR" b="1" dirty="0" smtClean="0"/>
              <a:t>1. EĞİTİMİN ULUSLARARASILAŞMASI </a:t>
            </a:r>
            <a:r>
              <a:rPr lang="tr-TR" dirty="0" smtClean="0"/>
              <a:t>(</a:t>
            </a:r>
            <a:r>
              <a:rPr lang="tr-TR" i="1" dirty="0" smtClean="0"/>
              <a:t>Eğitim dili, öğretim üyesi ve uluslararası projeler</a:t>
            </a:r>
            <a:r>
              <a:rPr lang="tr-TR" dirty="0" smtClean="0"/>
              <a:t>) </a:t>
            </a:r>
          </a:p>
          <a:p>
            <a:r>
              <a:rPr lang="tr-TR" b="1" dirty="0" smtClean="0"/>
              <a:t>ANA </a:t>
            </a:r>
            <a:r>
              <a:rPr lang="tr-TR" b="1" dirty="0"/>
              <a:t>HEDEF: </a:t>
            </a:r>
            <a:r>
              <a:rPr lang="tr-TR" dirty="0"/>
              <a:t>Manas Üniversitesi eğitim programlarının uluslararası düzeyde tanınmasını ve </a:t>
            </a:r>
            <a:r>
              <a:rPr lang="tr-TR" dirty="0" err="1"/>
              <a:t>geçerli</a:t>
            </a:r>
            <a:r>
              <a:rPr lang="tr-TR" dirty="0"/>
              <a:t> olmasını </a:t>
            </a:r>
            <a:r>
              <a:rPr lang="tr-TR" dirty="0" err="1"/>
              <a:t>sağlamak</a:t>
            </a:r>
            <a:endParaRPr lang="tr-TR" dirty="0"/>
          </a:p>
          <a:p>
            <a:pPr lvl="0"/>
            <a:r>
              <a:rPr lang="tr-TR" dirty="0"/>
              <a:t>Fakülteler ve bölümler düzeyinde akreditasyon çalışmaları yapılması</a:t>
            </a:r>
          </a:p>
          <a:p>
            <a:pPr lvl="0"/>
            <a:r>
              <a:rPr lang="tr-TR" dirty="0"/>
              <a:t>Lisans ve Lisansüstü düzeyde belirli bölümlerde % 30 oranında İngilizce ve Rusça dersler konulması, </a:t>
            </a:r>
          </a:p>
          <a:p>
            <a:pPr lvl="0"/>
            <a:r>
              <a:rPr lang="tr-TR" dirty="0"/>
              <a:t>Lisans ve Lisansüstü düzeyde belirli bölümler için İngilizce ve Rusça ücretli programların açılması ve bu bağlamda İngilizce ve Rusça dil hazırlık sınıflarının zorunlu hale getirilmesi,</a:t>
            </a:r>
          </a:p>
          <a:p>
            <a:pPr lvl="0"/>
            <a:r>
              <a:rPr lang="tr-TR" dirty="0"/>
              <a:t>Lisans ve Lisansüstü düzeyde İngilizce ve Rusça yabancı dil ders saatlerinin arttırılması,</a:t>
            </a:r>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74</a:t>
            </a:fld>
            <a:endParaRPr lang="tr-TR"/>
          </a:p>
        </p:txBody>
      </p:sp>
    </p:spTree>
    <p:extLst>
      <p:ext uri="{BB962C8B-B14F-4D97-AF65-F5344CB8AC3E}">
        <p14:creationId xmlns:p14="http://schemas.microsoft.com/office/powerpoint/2010/main" xmlns="" val="182409321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pPr lvl="0"/>
            <a:r>
              <a:rPr lang="tr-TR" dirty="0"/>
              <a:t>Bologna </a:t>
            </a:r>
            <a:r>
              <a:rPr lang="tr-TR" dirty="0" err="1"/>
              <a:t>süreci</a:t>
            </a:r>
            <a:r>
              <a:rPr lang="tr-TR" dirty="0"/>
              <a:t> </a:t>
            </a:r>
            <a:r>
              <a:rPr lang="tr-TR" dirty="0" err="1"/>
              <a:t>göz</a:t>
            </a:r>
            <a:r>
              <a:rPr lang="tr-TR" dirty="0"/>
              <a:t> </a:t>
            </a:r>
            <a:r>
              <a:rPr lang="tr-TR" dirty="0" err="1"/>
              <a:t>önüne</a:t>
            </a:r>
            <a:r>
              <a:rPr lang="tr-TR" dirty="0"/>
              <a:t> alınarak </a:t>
            </a:r>
            <a:r>
              <a:rPr lang="tr-TR" dirty="0" err="1"/>
              <a:t>müfredat</a:t>
            </a:r>
            <a:r>
              <a:rPr lang="tr-TR" dirty="0"/>
              <a:t> </a:t>
            </a:r>
            <a:r>
              <a:rPr lang="tr-TR" dirty="0" err="1"/>
              <a:t>içeriğinin</a:t>
            </a:r>
            <a:r>
              <a:rPr lang="tr-TR" dirty="0"/>
              <a:t> </a:t>
            </a:r>
            <a:r>
              <a:rPr lang="tr-TR" dirty="0" err="1"/>
              <a:t>geliştirilmesi</a:t>
            </a:r>
            <a:r>
              <a:rPr lang="tr-TR" dirty="0"/>
              <a:t>,</a:t>
            </a:r>
          </a:p>
          <a:p>
            <a:pPr lvl="0"/>
            <a:r>
              <a:rPr lang="tr-TR" dirty="0"/>
              <a:t>Eğitimin </a:t>
            </a:r>
            <a:r>
              <a:rPr lang="tr-TR" dirty="0" err="1"/>
              <a:t>uluslararasılaşması</a:t>
            </a:r>
            <a:r>
              <a:rPr lang="tr-TR" dirty="0"/>
              <a:t> hedeflerine ulaşılabilmesine yönelik öğretim üyesi istihdamı,</a:t>
            </a:r>
          </a:p>
          <a:p>
            <a:pPr lvl="0"/>
            <a:r>
              <a:rPr lang="tr-TR" dirty="0"/>
              <a:t>Lisansüstü düzeyde </a:t>
            </a:r>
            <a:r>
              <a:rPr lang="tr-TR" dirty="0" err="1"/>
              <a:t>İngilizce</a:t>
            </a:r>
            <a:r>
              <a:rPr lang="tr-TR" dirty="0"/>
              <a:t> tez yazımının teşvik edilmesi</a:t>
            </a:r>
          </a:p>
          <a:p>
            <a:pPr lvl="0"/>
            <a:r>
              <a:rPr lang="tr-TR" dirty="0"/>
              <a:t>Lisansüstü düzeyde dünya çapında alanında yetkin öğretim üyelerinin eş </a:t>
            </a:r>
            <a:r>
              <a:rPr lang="tr-TR" dirty="0" err="1"/>
              <a:t>danışman</a:t>
            </a:r>
            <a:r>
              <a:rPr lang="tr-TR" dirty="0"/>
              <a:t> ve </a:t>
            </a:r>
            <a:r>
              <a:rPr lang="tr-TR" dirty="0" err="1"/>
              <a:t>jüri</a:t>
            </a:r>
            <a:r>
              <a:rPr lang="tr-TR" dirty="0"/>
              <a:t> üyesi olarak davet edilmeleri</a:t>
            </a:r>
          </a:p>
          <a:p>
            <a:pPr lvl="0"/>
            <a:r>
              <a:rPr lang="tr-TR" dirty="0"/>
              <a:t>Bölüm bazında uluslararası staj imkanlarının arttırılması</a:t>
            </a:r>
          </a:p>
          <a:p>
            <a:pPr lvl="0"/>
            <a:r>
              <a:rPr lang="tr-TR" dirty="0"/>
              <a:t>Dünya çapında tanınmış üniversitelerle ortak diploma programlarının açılması</a:t>
            </a:r>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75</a:t>
            </a:fld>
            <a:endParaRPr lang="tr-TR"/>
          </a:p>
        </p:txBody>
      </p:sp>
    </p:spTree>
    <p:extLst>
      <p:ext uri="{BB962C8B-B14F-4D97-AF65-F5344CB8AC3E}">
        <p14:creationId xmlns:p14="http://schemas.microsoft.com/office/powerpoint/2010/main" xmlns="" val="40960796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r>
              <a:rPr lang="tr-TR" b="1" dirty="0"/>
              <a:t>2. ULUSLARARASI ÖĞRENCİ, AKADEMİK VE İDARİ PERSONEL HAREKETLİLİĞİ (</a:t>
            </a:r>
            <a:r>
              <a:rPr lang="tr-TR" i="1" dirty="0"/>
              <a:t>Değişim programları</a:t>
            </a:r>
            <a:r>
              <a:rPr lang="tr-TR" b="1" dirty="0"/>
              <a:t>)</a:t>
            </a:r>
            <a:endParaRPr lang="tr-TR" dirty="0"/>
          </a:p>
          <a:p>
            <a:pPr marL="82296" indent="0">
              <a:buNone/>
            </a:pPr>
            <a:r>
              <a:rPr lang="tr-TR" b="1" dirty="0"/>
              <a:t>ANA HEDEF</a:t>
            </a:r>
            <a:r>
              <a:rPr lang="tr-TR" dirty="0"/>
              <a:t>: Manas Üniversitesini yetenekli ve nitelikli uluslararası </a:t>
            </a:r>
            <a:r>
              <a:rPr lang="tr-TR" dirty="0" err="1"/>
              <a:t>öğrenciler</a:t>
            </a:r>
            <a:r>
              <a:rPr lang="tr-TR" dirty="0"/>
              <a:t> ile alanında uzman akademik ve idari personelin değişimi </a:t>
            </a:r>
            <a:r>
              <a:rPr lang="tr-TR" dirty="0" err="1"/>
              <a:t>için</a:t>
            </a:r>
            <a:r>
              <a:rPr lang="tr-TR" dirty="0"/>
              <a:t> cazibe merkezi haline getirmek </a:t>
            </a:r>
          </a:p>
          <a:p>
            <a:pPr lvl="0"/>
            <a:r>
              <a:rPr lang="tr-TR" dirty="0"/>
              <a:t>Manas Değişim Programı’nın kapsamının genişletilmesi</a:t>
            </a:r>
          </a:p>
          <a:p>
            <a:pPr lvl="0"/>
            <a:r>
              <a:rPr lang="tr-TR" dirty="0" err="1"/>
              <a:t>Erasmus</a:t>
            </a:r>
            <a:r>
              <a:rPr lang="tr-TR" dirty="0"/>
              <a:t> kapsamında öğrenci, akademik ve idari personel hareketliliğinin işler hale getirilmesi</a:t>
            </a:r>
          </a:p>
          <a:p>
            <a:pPr lvl="0"/>
            <a:r>
              <a:rPr lang="tr-TR" dirty="0"/>
              <a:t>Spesifik konularda uluslararası karşılıklı anlaşmalarla yaz ve kış okullarının açılması</a:t>
            </a:r>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76</a:t>
            </a:fld>
            <a:endParaRPr lang="tr-TR"/>
          </a:p>
        </p:txBody>
      </p:sp>
    </p:spTree>
    <p:extLst>
      <p:ext uri="{BB962C8B-B14F-4D97-AF65-F5344CB8AC3E}">
        <p14:creationId xmlns:p14="http://schemas.microsoft.com/office/powerpoint/2010/main" xmlns="" val="20117677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82296" indent="0">
              <a:buNone/>
            </a:pPr>
            <a:r>
              <a:rPr lang="tr-TR" b="1" dirty="0"/>
              <a:t>3. ARAŞTIRMALARIN ULUSLARARASILAŞMASI (</a:t>
            </a:r>
            <a:r>
              <a:rPr lang="tr-TR" i="1" dirty="0"/>
              <a:t>Uluslararası projeler</a:t>
            </a:r>
            <a:r>
              <a:rPr lang="tr-TR" b="1" dirty="0"/>
              <a:t>)</a:t>
            </a:r>
            <a:endParaRPr lang="tr-TR" dirty="0"/>
          </a:p>
          <a:p>
            <a:pPr marL="82296" indent="0">
              <a:buNone/>
            </a:pPr>
            <a:r>
              <a:rPr lang="tr-TR" b="1" dirty="0"/>
              <a:t>ANA HEDEF</a:t>
            </a:r>
            <a:r>
              <a:rPr lang="tr-TR" dirty="0"/>
              <a:t>: Manas Üniversitesinde uluslararası standartlarda bilimsel araştırma üretmek</a:t>
            </a:r>
          </a:p>
          <a:p>
            <a:pPr lvl="0"/>
            <a:r>
              <a:rPr lang="tr-TR" dirty="0"/>
              <a:t>Uluslararası </a:t>
            </a:r>
            <a:r>
              <a:rPr lang="tr-TR" dirty="0" err="1"/>
              <a:t>araştırma</a:t>
            </a:r>
            <a:r>
              <a:rPr lang="tr-TR" dirty="0"/>
              <a:t> fonlarından destek alınması için gerekli çalışmaların yapılması</a:t>
            </a:r>
          </a:p>
          <a:p>
            <a:pPr lvl="0"/>
            <a:r>
              <a:rPr lang="tr-TR" dirty="0"/>
              <a:t>Bölüm bazında dünya çapındaki üniversitelerle </a:t>
            </a:r>
            <a:r>
              <a:rPr lang="tr-TR" dirty="0" err="1"/>
              <a:t>disiplinlerarası</a:t>
            </a:r>
            <a:r>
              <a:rPr lang="tr-TR" dirty="0"/>
              <a:t> </a:t>
            </a:r>
            <a:r>
              <a:rPr lang="tr-TR" dirty="0" err="1"/>
              <a:t>araştırmaların</a:t>
            </a:r>
            <a:r>
              <a:rPr lang="tr-TR" dirty="0"/>
              <a:t> başlatılması</a:t>
            </a:r>
          </a:p>
          <a:p>
            <a:pPr lvl="0"/>
            <a:r>
              <a:rPr lang="tr-TR" dirty="0" err="1"/>
              <a:t>Öğretim</a:t>
            </a:r>
            <a:r>
              <a:rPr lang="tr-TR" dirty="0"/>
              <a:t> elemanlarına akademik çalışmaları için Akademik Destek Ofisi’nin kurulması </a:t>
            </a:r>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77</a:t>
            </a:fld>
            <a:endParaRPr lang="tr-TR"/>
          </a:p>
        </p:txBody>
      </p:sp>
    </p:spTree>
    <p:extLst>
      <p:ext uri="{BB962C8B-B14F-4D97-AF65-F5344CB8AC3E}">
        <p14:creationId xmlns:p14="http://schemas.microsoft.com/office/powerpoint/2010/main" xmlns="" val="244168615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82296" indent="0">
              <a:buNone/>
            </a:pPr>
            <a:r>
              <a:rPr lang="tr-TR" b="1" dirty="0"/>
              <a:t>4. ULUSLARARASI BİLİMSEL ORTAKLIKLAR (</a:t>
            </a:r>
            <a:r>
              <a:rPr lang="tr-TR" i="1" dirty="0"/>
              <a:t>Dış ilişkiler</a:t>
            </a:r>
            <a:r>
              <a:rPr lang="tr-TR" b="1" dirty="0"/>
              <a:t>)</a:t>
            </a:r>
            <a:endParaRPr lang="tr-TR" dirty="0"/>
          </a:p>
          <a:p>
            <a:pPr marL="82296" indent="0">
              <a:buNone/>
            </a:pPr>
            <a:r>
              <a:rPr lang="tr-TR" b="1" dirty="0"/>
              <a:t>ANA HEDEF</a:t>
            </a:r>
            <a:r>
              <a:rPr lang="tr-TR" dirty="0"/>
              <a:t>: Uluslararası düzeyde öncelikli alan ve konularda bilimsel stratejik ittifaklar kurmak</a:t>
            </a:r>
          </a:p>
          <a:p>
            <a:pPr lvl="0"/>
            <a:r>
              <a:rPr lang="tr-TR" dirty="0"/>
              <a:t>Bölüm ve araştırma uygulama merkezleri bazında öncelikli konu ve alanlarda,  uluslararası stratejik ittifakların kurulması, çalışma gruplarının oluşturulması</a:t>
            </a:r>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78</a:t>
            </a:fld>
            <a:endParaRPr lang="tr-TR"/>
          </a:p>
        </p:txBody>
      </p:sp>
    </p:spTree>
    <p:extLst>
      <p:ext uri="{BB962C8B-B14F-4D97-AF65-F5344CB8AC3E}">
        <p14:creationId xmlns:p14="http://schemas.microsoft.com/office/powerpoint/2010/main" xmlns="" val="14427933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pPr marL="82296" indent="0">
              <a:buNone/>
            </a:pPr>
            <a:r>
              <a:rPr lang="tr-TR" b="1" dirty="0"/>
              <a:t>5. ULUSLARARASI GÖRÜNÜRLÜK VE MARKALAŞMA (</a:t>
            </a:r>
            <a:r>
              <a:rPr lang="tr-TR" i="1" dirty="0"/>
              <a:t>Dış ilişkiler, tanıtım faaliyetleri</a:t>
            </a:r>
            <a:r>
              <a:rPr lang="tr-TR" b="1" dirty="0"/>
              <a:t>)</a:t>
            </a:r>
            <a:endParaRPr lang="tr-TR" dirty="0"/>
          </a:p>
          <a:p>
            <a:pPr marL="82296" indent="0">
              <a:buNone/>
            </a:pPr>
            <a:r>
              <a:rPr lang="tr-TR" b="1" dirty="0"/>
              <a:t>ANA HEDEF</a:t>
            </a:r>
            <a:r>
              <a:rPr lang="tr-TR" dirty="0"/>
              <a:t>: Manas Üniversitesini </a:t>
            </a:r>
            <a:r>
              <a:rPr lang="tr-TR" dirty="0" err="1"/>
              <a:t>eğitim</a:t>
            </a:r>
            <a:r>
              <a:rPr lang="tr-TR" dirty="0"/>
              <a:t> ve </a:t>
            </a:r>
            <a:r>
              <a:rPr lang="tr-TR" dirty="0" err="1"/>
              <a:t>araştırma</a:t>
            </a:r>
            <a:r>
              <a:rPr lang="tr-TR" dirty="0"/>
              <a:t> konularında </a:t>
            </a:r>
            <a:r>
              <a:rPr lang="tr-TR" dirty="0" err="1"/>
              <a:t>uluslarası</a:t>
            </a:r>
            <a:r>
              <a:rPr lang="tr-TR" dirty="0"/>
              <a:t> düzeyde </a:t>
            </a:r>
            <a:r>
              <a:rPr lang="tr-TR" dirty="0" err="1"/>
              <a:t>görünür</a:t>
            </a:r>
            <a:r>
              <a:rPr lang="tr-TR" dirty="0"/>
              <a:t> kılmak, dünya çapında rekabet edebilecek bir marka haline getirmek</a:t>
            </a:r>
          </a:p>
          <a:p>
            <a:pPr lvl="0"/>
            <a:r>
              <a:rPr lang="tr-TR" dirty="0"/>
              <a:t>Uluslararası görünürlük ve markalaşma için Basın ve Halkla İlişkiler Bürosu’nun kurumsal kapasitesinin güçlendirilmesi</a:t>
            </a:r>
          </a:p>
          <a:p>
            <a:pPr lvl="0"/>
            <a:r>
              <a:rPr lang="tr-TR" dirty="0" err="1"/>
              <a:t>Üniversite</a:t>
            </a:r>
            <a:r>
              <a:rPr lang="tr-TR" dirty="0"/>
              <a:t> sıralaması (</a:t>
            </a:r>
            <a:r>
              <a:rPr lang="tr-TR" dirty="0" err="1"/>
              <a:t>Ranking</a:t>
            </a:r>
            <a:r>
              <a:rPr lang="tr-TR" dirty="0"/>
              <a:t>) </a:t>
            </a:r>
            <a:r>
              <a:rPr lang="tr-TR" dirty="0" err="1"/>
              <a:t>çalışmalarına</a:t>
            </a:r>
            <a:r>
              <a:rPr lang="tr-TR" dirty="0"/>
              <a:t> ilişkin bir  yapı kurulması</a:t>
            </a:r>
          </a:p>
          <a:p>
            <a:pPr lvl="0"/>
            <a:r>
              <a:rPr lang="tr-TR" dirty="0"/>
              <a:t>Uluslararası kurum ve kuruluşlarla </a:t>
            </a:r>
            <a:r>
              <a:rPr lang="tr-TR" dirty="0" err="1"/>
              <a:t>işbirliğinin</a:t>
            </a:r>
            <a:r>
              <a:rPr lang="tr-TR" dirty="0"/>
              <a:t> güçlendirilmesi</a:t>
            </a:r>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79</a:t>
            </a:fld>
            <a:endParaRPr lang="tr-TR"/>
          </a:p>
        </p:txBody>
      </p:sp>
    </p:spTree>
    <p:extLst>
      <p:ext uri="{BB962C8B-B14F-4D97-AF65-F5344CB8AC3E}">
        <p14:creationId xmlns:p14="http://schemas.microsoft.com/office/powerpoint/2010/main" xmlns="" val="3111579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90600" y="1670206"/>
            <a:ext cx="79248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fontAlgn="base">
              <a:spcBef>
                <a:spcPct val="0"/>
              </a:spcBef>
              <a:spcAft>
                <a:spcPct val="0"/>
              </a:spcAft>
            </a:pPr>
            <a:r>
              <a:rPr kumimoji="0" lang="tr-TR" sz="2700" b="0"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6. </a:t>
            </a:r>
            <a:r>
              <a:rPr lang="tr-TR" sz="2700" dirty="0">
                <a:solidFill>
                  <a:srgbClr val="0070C0"/>
                </a:solidFill>
              </a:rPr>
              <a:t>Topluma Hizmet Kalitesinin Artırılması</a:t>
            </a:r>
            <a:endParaRPr kumimoji="0" lang="tr-TR" sz="2700" b="0" i="0" u="none" strike="noStrike" cap="none" normalizeH="0" baseline="0" dirty="0" smtClean="0">
              <a:ln>
                <a:noFill/>
              </a:ln>
              <a:solidFill>
                <a:srgbClr val="0070C0"/>
              </a:solidFill>
              <a:effectLst/>
              <a:latin typeface="Arial" pitchFamily="34" charset="0"/>
              <a:cs typeface="Arial" pitchFamily="34" charset="0"/>
            </a:endParaRPr>
          </a:p>
          <a:p>
            <a:pPr marL="398463" lvl="0" indent="-222250">
              <a:buFont typeface="Arial" pitchFamily="34" charset="0"/>
              <a:buChar char="•"/>
            </a:pPr>
            <a:r>
              <a:rPr lang="tr-TR" sz="2700" dirty="0">
                <a:latin typeface="Calibri" pitchFamily="34" charset="0"/>
                <a:ea typeface="Calibri" pitchFamily="34" charset="0"/>
                <a:cs typeface="Times New Roman" pitchFamily="18" charset="0"/>
              </a:rPr>
              <a:t>Toplumsal ihtiyaçlar doğrultusunda sertifikalı yaygın eğitim faaliyetlerinin yürütülmesi</a:t>
            </a:r>
          </a:p>
          <a:p>
            <a:pPr marL="398463" lvl="0" indent="-222250">
              <a:buFont typeface="Arial" pitchFamily="34" charset="0"/>
              <a:buChar char="•"/>
            </a:pPr>
            <a:r>
              <a:rPr lang="tr-TR" sz="2700" dirty="0">
                <a:latin typeface="Calibri" pitchFamily="34" charset="0"/>
                <a:ea typeface="Calibri" pitchFamily="34" charset="0"/>
                <a:cs typeface="Times New Roman" pitchFamily="18" charset="0"/>
              </a:rPr>
              <a:t>Öğrenci klüplerinin topluma yönelik faaliyetlerinin artırılıp desteklenmesi</a:t>
            </a:r>
          </a:p>
          <a:p>
            <a:pPr marL="398463" lvl="0" indent="-222250">
              <a:buFont typeface="Arial" pitchFamily="34" charset="0"/>
              <a:buChar char="•"/>
            </a:pPr>
            <a:r>
              <a:rPr lang="tr-TR" sz="2700" dirty="0">
                <a:latin typeface="Calibri" pitchFamily="34" charset="0"/>
                <a:ea typeface="Calibri" pitchFamily="34" charset="0"/>
                <a:cs typeface="Times New Roman" pitchFamily="18" charset="0"/>
              </a:rPr>
              <a:t>Üniversite ile STK, meslek kuruluşları ve özel sektör arasında işbirliği anlaşmalarının artırılması</a:t>
            </a:r>
          </a:p>
          <a:p>
            <a:pPr marL="398463" lvl="0" indent="-222250">
              <a:buFont typeface="Arial" pitchFamily="34" charset="0"/>
              <a:buChar char="•"/>
            </a:pPr>
            <a:r>
              <a:rPr lang="tr-TR" sz="2700" dirty="0">
                <a:latin typeface="Calibri" pitchFamily="34" charset="0"/>
                <a:ea typeface="Calibri" pitchFamily="34" charset="0"/>
                <a:cs typeface="Times New Roman" pitchFamily="18" charset="0"/>
              </a:rPr>
              <a:t>Kariyer günlerinin takviminin belirlenmesi</a:t>
            </a:r>
          </a:p>
          <a:p>
            <a:pPr marL="398463" indent="-222250">
              <a:buFont typeface="Arial" pitchFamily="34" charset="0"/>
              <a:buChar char="•"/>
            </a:pPr>
            <a:r>
              <a:rPr lang="tr-TR" sz="2700" dirty="0">
                <a:latin typeface="Calibri" pitchFamily="34" charset="0"/>
                <a:ea typeface="Calibri" pitchFamily="34" charset="0"/>
                <a:cs typeface="Times New Roman" pitchFamily="18" charset="0"/>
              </a:rPr>
              <a:t>Akredite </a:t>
            </a:r>
            <a:r>
              <a:rPr lang="tr-TR" sz="2700" dirty="0">
                <a:latin typeface="Calibri" pitchFamily="34" charset="0"/>
              </a:rPr>
              <a:t>laboratuvar ve diğer hizmetlerin topluma </a:t>
            </a:r>
            <a:r>
              <a:rPr lang="tr-TR" sz="2700" dirty="0" smtClean="0">
                <a:latin typeface="Calibri" pitchFamily="34" charset="0"/>
              </a:rPr>
              <a:t>sunulması</a:t>
            </a:r>
            <a:endParaRPr kumimoji="0" lang="tr-TR" sz="27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p:txBody>
      </p:sp>
      <p:sp>
        <p:nvSpPr>
          <p:cNvPr id="5" name="Title 1"/>
          <p:cNvSpPr>
            <a:spLocks noGrp="1"/>
          </p:cNvSpPr>
          <p:nvPr>
            <p:ph type="ctrTitle"/>
          </p:nvPr>
        </p:nvSpPr>
        <p:spPr>
          <a:xfrm>
            <a:off x="1066800" y="152400"/>
            <a:ext cx="7772400" cy="609600"/>
          </a:xfrm>
        </p:spPr>
        <p:txBody>
          <a:bodyPr>
            <a:noAutofit/>
          </a:bodyPr>
          <a:lstStyle/>
          <a:p>
            <a:r>
              <a:rPr lang="tr-TR" sz="2000" b="1" dirty="0">
                <a:solidFill>
                  <a:srgbClr val="FF0000"/>
                </a:solidFill>
              </a:rPr>
              <a:t>KALİTE GELİŞTİRME VE AKREDİTASYON </a:t>
            </a:r>
            <a:r>
              <a:rPr lang="tr-TR" sz="2000" b="1" dirty="0" smtClean="0">
                <a:solidFill>
                  <a:srgbClr val="FF0000"/>
                </a:solidFill>
              </a:rPr>
              <a:t>GRUBU</a:t>
            </a:r>
            <a:br>
              <a:rPr lang="tr-TR" sz="2000" b="1" dirty="0" smtClean="0">
                <a:solidFill>
                  <a:srgbClr val="FF0000"/>
                </a:solidFill>
              </a:rPr>
            </a:br>
            <a:r>
              <a:rPr lang="tr-TR" sz="2000" b="1" dirty="0" smtClean="0">
                <a:solidFill>
                  <a:srgbClr val="FF0000"/>
                </a:solidFill>
              </a:rPr>
              <a:t>Kalite İyileştirme Alanları</a:t>
            </a:r>
            <a:endParaRPr lang="tr-TR" sz="2000" dirty="0">
              <a:solidFill>
                <a:srgbClr val="FF0000"/>
              </a:solidFill>
            </a:endParaRPr>
          </a:p>
        </p:txBody>
      </p:sp>
      <p:sp>
        <p:nvSpPr>
          <p:cNvPr id="4" name="Slide Number Placeholder 3"/>
          <p:cNvSpPr>
            <a:spLocks noGrp="1"/>
          </p:cNvSpPr>
          <p:nvPr>
            <p:ph type="sldNum" sz="quarter" idx="12"/>
          </p:nvPr>
        </p:nvSpPr>
        <p:spPr/>
        <p:txBody>
          <a:bodyPr/>
          <a:lstStyle/>
          <a:p>
            <a:fld id="{C4835535-E8C5-44D4-9B98-2ABFE0F7BE58}" type="slidenum">
              <a:rPr lang="tr-TR" smtClean="0"/>
              <a:pPr/>
              <a:t>8</a:t>
            </a:fld>
            <a:endParaRPr lang="tr-T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55000" lnSpcReduction="20000"/>
          </a:bodyPr>
          <a:lstStyle/>
          <a:p>
            <a:pPr lvl="0"/>
            <a:r>
              <a:rPr lang="tr-TR" dirty="0"/>
              <a:t>Fen ve sosyal bilimler alanındaki dergilerimizin uluslararası indekslere (SCI, SCI-</a:t>
            </a:r>
            <a:r>
              <a:rPr lang="tr-TR" dirty="0" err="1"/>
              <a:t>Expanded</a:t>
            </a:r>
            <a:r>
              <a:rPr lang="tr-TR" dirty="0"/>
              <a:t>, SSCI, AHCI) girmesinin sağlanması ve etki puanlarının artırılmasına yönelik çalışmalar yapılması</a:t>
            </a:r>
          </a:p>
          <a:p>
            <a:pPr lvl="0"/>
            <a:r>
              <a:rPr lang="tr-TR" dirty="0"/>
              <a:t>Uluslararası etkinliklere ev sahipliği yapılması</a:t>
            </a:r>
          </a:p>
          <a:p>
            <a:pPr lvl="0"/>
            <a:r>
              <a:rPr lang="tr-TR" dirty="0"/>
              <a:t>Üniversite faaliyetlerinin yaygın dillerde sosyal ağlar üzerinden düzenli olarak aktarılması</a:t>
            </a:r>
          </a:p>
          <a:p>
            <a:pPr lvl="0"/>
            <a:r>
              <a:rPr lang="tr-TR" dirty="0"/>
              <a:t>Tanınmış bilim, kültür ve sanat insanlarının üniversiteye davet edilmesi</a:t>
            </a:r>
          </a:p>
          <a:p>
            <a:pPr lvl="0"/>
            <a:r>
              <a:rPr lang="tr-TR" dirty="0"/>
              <a:t>Dünya çapında belirli merkezlerde (Yunus Emre Enstitüsü gibi) “Manas Üniversitesi Kültür ve Sanat Haftası” etkinlikleri düzenlenmesi</a:t>
            </a:r>
          </a:p>
          <a:p>
            <a:pPr lvl="0"/>
            <a:r>
              <a:rPr lang="tr-TR" dirty="0"/>
              <a:t>Uluslararası fuar, festival, yarışma gibi etkinliklerde üniversitemizin düzenli olarak yer alması</a:t>
            </a:r>
          </a:p>
          <a:p>
            <a:pPr lvl="0"/>
            <a:r>
              <a:rPr lang="tr-TR" dirty="0"/>
              <a:t>Manas Üniversitesinin uluslararası </a:t>
            </a:r>
            <a:r>
              <a:rPr lang="tr-TR" dirty="0" err="1"/>
              <a:t>kuruluşlardaki</a:t>
            </a:r>
            <a:r>
              <a:rPr lang="tr-TR" dirty="0"/>
              <a:t> üyeliklerinin artırılması</a:t>
            </a:r>
          </a:p>
          <a:p>
            <a:pPr lvl="0"/>
            <a:r>
              <a:rPr lang="tr-TR" dirty="0"/>
              <a:t>Ulusal ve uluslararası ortaklara </a:t>
            </a:r>
            <a:r>
              <a:rPr lang="tr-TR" dirty="0" err="1"/>
              <a:t>eğitimde</a:t>
            </a:r>
            <a:r>
              <a:rPr lang="tr-TR" dirty="0"/>
              <a:t> ve </a:t>
            </a:r>
            <a:r>
              <a:rPr lang="tr-TR" dirty="0" err="1"/>
              <a:t>araştırmada</a:t>
            </a:r>
            <a:r>
              <a:rPr lang="tr-TR" dirty="0"/>
              <a:t> </a:t>
            </a:r>
            <a:r>
              <a:rPr lang="tr-TR" dirty="0" err="1"/>
              <a:t>danışmanlık</a:t>
            </a:r>
            <a:r>
              <a:rPr lang="tr-TR" dirty="0"/>
              <a:t> hizmeti verilmesi</a:t>
            </a:r>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80</a:t>
            </a:fld>
            <a:endParaRPr lang="tr-TR"/>
          </a:p>
        </p:txBody>
      </p:sp>
    </p:spTree>
    <p:extLst>
      <p:ext uri="{BB962C8B-B14F-4D97-AF65-F5344CB8AC3E}">
        <p14:creationId xmlns:p14="http://schemas.microsoft.com/office/powerpoint/2010/main" xmlns="" val="357243330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lvl="0"/>
            <a:r>
              <a:rPr lang="tr-TR" dirty="0" err="1"/>
              <a:t>Danışma</a:t>
            </a:r>
            <a:r>
              <a:rPr lang="tr-TR" dirty="0"/>
              <a:t> kurullarında alanında tanınmış bilim, sanat ve iş dünyasından temsilcilere yer verilmesi </a:t>
            </a:r>
          </a:p>
          <a:p>
            <a:pPr lvl="0"/>
            <a:r>
              <a:rPr lang="tr-TR" dirty="0" err="1"/>
              <a:t>Üst</a:t>
            </a:r>
            <a:r>
              <a:rPr lang="tr-TR" dirty="0"/>
              <a:t> </a:t>
            </a:r>
            <a:r>
              <a:rPr lang="tr-TR" dirty="0" err="1"/>
              <a:t>düzey</a:t>
            </a:r>
            <a:r>
              <a:rPr lang="tr-TR" dirty="0"/>
              <a:t> devlet adamlarına ve iş dünyasından önemli kuruluşlara ziyaretler yapılması</a:t>
            </a:r>
          </a:p>
          <a:p>
            <a:pPr lvl="0"/>
            <a:r>
              <a:rPr lang="tr-TR" dirty="0"/>
              <a:t>Üniversite Web Sitesinin Kırgızca, Türkçe, İngilizce ve Rusça hazırlanması ve içeriğinin sürekli güncellenmesi</a:t>
            </a:r>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81</a:t>
            </a:fld>
            <a:endParaRPr lang="tr-TR"/>
          </a:p>
        </p:txBody>
      </p:sp>
    </p:spTree>
    <p:extLst>
      <p:ext uri="{BB962C8B-B14F-4D97-AF65-F5344CB8AC3E}">
        <p14:creationId xmlns:p14="http://schemas.microsoft.com/office/powerpoint/2010/main" xmlns="" val="299254606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Çalışma Grubu</a:t>
            </a:r>
            <a:endParaRPr lang="tr-TR" dirty="0"/>
          </a:p>
        </p:txBody>
      </p:sp>
      <p:sp>
        <p:nvSpPr>
          <p:cNvPr id="3" name="İçerik Yer Tutucusu 2"/>
          <p:cNvSpPr>
            <a:spLocks noGrp="1"/>
          </p:cNvSpPr>
          <p:nvPr>
            <p:ph idx="1"/>
          </p:nvPr>
        </p:nvSpPr>
        <p:spPr/>
        <p:txBody>
          <a:bodyPr>
            <a:normAutofit fontScale="85000" lnSpcReduction="20000"/>
          </a:bodyPr>
          <a:lstStyle/>
          <a:p>
            <a:pPr marL="82296" indent="0">
              <a:buNone/>
            </a:pPr>
            <a:r>
              <a:rPr lang="tr-TR" dirty="0"/>
              <a:t>Prof. Dr. Mehmet </a:t>
            </a:r>
            <a:r>
              <a:rPr lang="tr-TR" dirty="0" smtClean="0"/>
              <a:t>BAŞBUĞ</a:t>
            </a:r>
            <a:endParaRPr lang="tr-TR" dirty="0"/>
          </a:p>
          <a:p>
            <a:pPr marL="82296" indent="0">
              <a:buNone/>
            </a:pPr>
            <a:r>
              <a:rPr lang="tr-TR" dirty="0" smtClean="0"/>
              <a:t>Prof</a:t>
            </a:r>
            <a:r>
              <a:rPr lang="tr-TR" dirty="0"/>
              <a:t>. Dr. Murat Sadullah ÇEBİ</a:t>
            </a:r>
          </a:p>
          <a:p>
            <a:pPr marL="82296" indent="0">
              <a:buNone/>
            </a:pPr>
            <a:r>
              <a:rPr lang="tr-TR" dirty="0" smtClean="0"/>
              <a:t>Doç</a:t>
            </a:r>
            <a:r>
              <a:rPr lang="tr-TR" dirty="0"/>
              <a:t>. Dr. Barış ERDEM</a:t>
            </a:r>
          </a:p>
          <a:p>
            <a:pPr marL="82296" indent="0">
              <a:buNone/>
            </a:pPr>
            <a:r>
              <a:rPr lang="tr-TR" dirty="0" smtClean="0"/>
              <a:t>Doç</a:t>
            </a:r>
            <a:r>
              <a:rPr lang="tr-TR" dirty="0"/>
              <a:t>. Dr. </a:t>
            </a:r>
            <a:r>
              <a:rPr lang="tr-TR" dirty="0" err="1"/>
              <a:t>Taalaybek</a:t>
            </a:r>
            <a:r>
              <a:rPr lang="tr-TR" dirty="0"/>
              <a:t> </a:t>
            </a:r>
            <a:r>
              <a:rPr lang="tr-TR" dirty="0" smtClean="0"/>
              <a:t>ABDİYE</a:t>
            </a:r>
            <a:endParaRPr lang="tr-TR" dirty="0"/>
          </a:p>
          <a:p>
            <a:pPr marL="82296" indent="0">
              <a:buNone/>
            </a:pPr>
            <a:r>
              <a:rPr lang="tr-TR" dirty="0" smtClean="0"/>
              <a:t>Yrd</a:t>
            </a:r>
            <a:r>
              <a:rPr lang="tr-TR" dirty="0"/>
              <a:t>. Doç. Dr. Serdar GERİ	</a:t>
            </a:r>
            <a:endParaRPr lang="tr-TR" dirty="0" smtClean="0"/>
          </a:p>
          <a:p>
            <a:pPr marL="82296" indent="0">
              <a:buNone/>
            </a:pPr>
            <a:r>
              <a:rPr lang="tr-TR" dirty="0" err="1" smtClean="0"/>
              <a:t>Öğr</a:t>
            </a:r>
            <a:r>
              <a:rPr lang="tr-TR" dirty="0"/>
              <a:t>. Gör. Dr. Elena </a:t>
            </a:r>
            <a:r>
              <a:rPr lang="tr-TR" dirty="0" smtClean="0"/>
              <a:t>COLOMANOVA</a:t>
            </a:r>
          </a:p>
          <a:p>
            <a:pPr marL="82296" indent="0">
              <a:buNone/>
            </a:pPr>
            <a:r>
              <a:rPr lang="tr-TR" dirty="0" smtClean="0"/>
              <a:t>Şadi ÇAPAR</a:t>
            </a:r>
            <a:endParaRPr lang="tr-TR" dirty="0"/>
          </a:p>
          <a:p>
            <a:pPr marL="82296" indent="0">
              <a:buNone/>
            </a:pPr>
            <a:r>
              <a:rPr lang="tr-TR" dirty="0" err="1" smtClean="0"/>
              <a:t>Öğr</a:t>
            </a:r>
            <a:r>
              <a:rPr lang="tr-TR" dirty="0"/>
              <a:t>. Gör. Dr. </a:t>
            </a:r>
            <a:r>
              <a:rPr lang="tr-TR" dirty="0" err="1"/>
              <a:t>Nurzat</a:t>
            </a:r>
            <a:r>
              <a:rPr lang="tr-TR" dirty="0"/>
              <a:t> TOTUBAYEVA	</a:t>
            </a:r>
            <a:endParaRPr lang="tr-TR" dirty="0" smtClean="0"/>
          </a:p>
          <a:p>
            <a:pPr marL="82296" indent="0">
              <a:buNone/>
            </a:pPr>
            <a:r>
              <a:rPr lang="tr-TR" dirty="0" err="1" smtClean="0"/>
              <a:t>Öğr</a:t>
            </a:r>
            <a:r>
              <a:rPr lang="tr-TR" dirty="0"/>
              <a:t>. Gör. Dr. Gökçe YOĞURTÇU</a:t>
            </a:r>
          </a:p>
          <a:p>
            <a:pPr marL="82296" indent="0">
              <a:buNone/>
            </a:pPr>
            <a:r>
              <a:rPr lang="tr-TR" dirty="0"/>
              <a:t>Arş. Gör. Niyazi AYHAN		</a:t>
            </a:r>
          </a:p>
          <a:p>
            <a:pPr marL="82296" indent="0">
              <a:buNone/>
            </a:pPr>
            <a:r>
              <a:rPr lang="tr-TR" dirty="0"/>
              <a:t> </a:t>
            </a:r>
          </a:p>
          <a:p>
            <a:pPr marL="82296" indent="0">
              <a:buNone/>
            </a:pP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82</a:t>
            </a:fld>
            <a:endParaRPr lang="tr-TR"/>
          </a:p>
        </p:txBody>
      </p:sp>
    </p:spTree>
    <p:extLst>
      <p:ext uri="{BB962C8B-B14F-4D97-AF65-F5344CB8AC3E}">
        <p14:creationId xmlns:p14="http://schemas.microsoft.com/office/powerpoint/2010/main" xmlns="" val="29784403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Çekirdek Ekip</a:t>
            </a:r>
            <a:endParaRPr lang="tr-TR" dirty="0"/>
          </a:p>
        </p:txBody>
      </p:sp>
      <p:sp>
        <p:nvSpPr>
          <p:cNvPr id="3" name="İçerik Yer Tutucusu 2"/>
          <p:cNvSpPr>
            <a:spLocks noGrp="1"/>
          </p:cNvSpPr>
          <p:nvPr>
            <p:ph idx="1"/>
          </p:nvPr>
        </p:nvSpPr>
        <p:spPr/>
        <p:txBody>
          <a:bodyPr/>
          <a:lstStyle/>
          <a:p>
            <a:r>
              <a:rPr lang="tr-TR" dirty="0" smtClean="0"/>
              <a:t>Barış Erdem</a:t>
            </a:r>
          </a:p>
          <a:p>
            <a:r>
              <a:rPr lang="tr-TR" dirty="0" smtClean="0"/>
              <a:t>Güner Özkan</a:t>
            </a:r>
          </a:p>
          <a:p>
            <a:r>
              <a:rPr lang="tr-TR" dirty="0" smtClean="0"/>
              <a:t>Mahmut Erdoğan</a:t>
            </a:r>
          </a:p>
          <a:p>
            <a:r>
              <a:rPr lang="tr-TR" dirty="0" smtClean="0"/>
              <a:t>Serdar Geri</a:t>
            </a:r>
          </a:p>
          <a:p>
            <a:r>
              <a:rPr lang="tr-TR" dirty="0" smtClean="0"/>
              <a:t>Gökçe Yoğurtçu</a:t>
            </a:r>
          </a:p>
          <a:p>
            <a:r>
              <a:rPr lang="tr-TR" dirty="0" smtClean="0"/>
              <a:t>Emil </a:t>
            </a:r>
            <a:r>
              <a:rPr lang="tr-TR" dirty="0" err="1" smtClean="0"/>
              <a:t>Ömürzak</a:t>
            </a:r>
            <a:endParaRPr lang="tr-TR" dirty="0"/>
          </a:p>
        </p:txBody>
      </p:sp>
      <p:sp>
        <p:nvSpPr>
          <p:cNvPr id="4" name="Slayt Numarası Yer Tutucusu 3"/>
          <p:cNvSpPr>
            <a:spLocks noGrp="1"/>
          </p:cNvSpPr>
          <p:nvPr>
            <p:ph type="sldNum" sz="quarter" idx="12"/>
          </p:nvPr>
        </p:nvSpPr>
        <p:spPr/>
        <p:txBody>
          <a:bodyPr/>
          <a:lstStyle/>
          <a:p>
            <a:fld id="{C4835535-E8C5-44D4-9B98-2ABFE0F7BE58}" type="slidenum">
              <a:rPr lang="tr-TR" smtClean="0"/>
              <a:pPr/>
              <a:t>83</a:t>
            </a:fld>
            <a:endParaRPr lang="tr-TR"/>
          </a:p>
        </p:txBody>
      </p:sp>
    </p:spTree>
    <p:extLst>
      <p:ext uri="{BB962C8B-B14F-4D97-AF65-F5344CB8AC3E}">
        <p14:creationId xmlns:p14="http://schemas.microsoft.com/office/powerpoint/2010/main" xmlns="" val="1113666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90600" y="1676400"/>
            <a:ext cx="79248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fontAlgn="base">
              <a:spcBef>
                <a:spcPct val="0"/>
              </a:spcBef>
              <a:spcAft>
                <a:spcPct val="0"/>
              </a:spcAft>
            </a:pPr>
            <a:r>
              <a:rPr kumimoji="0" lang="tr-TR" sz="2700" b="0"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7. </a:t>
            </a:r>
            <a:r>
              <a:rPr lang="tr-TR" sz="2700" dirty="0">
                <a:solidFill>
                  <a:srgbClr val="0070C0"/>
                </a:solidFill>
              </a:rPr>
              <a:t>Donanım, Bilişim ve Teknolojinin Kullanımı</a:t>
            </a:r>
            <a:endParaRPr kumimoji="0" lang="tr-TR" sz="2700" b="0" i="0" u="none" strike="noStrike" cap="none" normalizeH="0" baseline="0" dirty="0" smtClean="0">
              <a:ln>
                <a:noFill/>
              </a:ln>
              <a:solidFill>
                <a:srgbClr val="0070C0"/>
              </a:solidFill>
              <a:effectLst/>
              <a:latin typeface="Arial" pitchFamily="34" charset="0"/>
              <a:cs typeface="Arial" pitchFamily="34" charset="0"/>
            </a:endParaRPr>
          </a:p>
          <a:p>
            <a:pPr marL="398463" lvl="0" indent="-222250">
              <a:buFont typeface="Arial" pitchFamily="34" charset="0"/>
              <a:buChar char="•"/>
            </a:pPr>
            <a:r>
              <a:rPr lang="tr-TR" sz="2700" dirty="0"/>
              <a:t>Üniversitemizde kullanılmakta olan yazılım sistemlerinin entegrasyonunun sağlanması</a:t>
            </a:r>
          </a:p>
          <a:p>
            <a:pPr marL="398463" lvl="0" indent="-222250">
              <a:buFont typeface="Arial" pitchFamily="34" charset="0"/>
              <a:buChar char="•"/>
            </a:pPr>
            <a:r>
              <a:rPr lang="tr-TR" sz="2700" dirty="0"/>
              <a:t>Bürokrasinin azaltılması ve elektronik bilgi yönetim sisteminin </a:t>
            </a:r>
            <a:r>
              <a:rPr lang="tr-TR" sz="2700" dirty="0" smtClean="0"/>
              <a:t>geliştirilmesi</a:t>
            </a:r>
            <a:endParaRPr lang="tr-TR" sz="2700" dirty="0"/>
          </a:p>
        </p:txBody>
      </p:sp>
      <p:sp>
        <p:nvSpPr>
          <p:cNvPr id="5" name="Title 1"/>
          <p:cNvSpPr>
            <a:spLocks noGrp="1"/>
          </p:cNvSpPr>
          <p:nvPr>
            <p:ph type="ctrTitle"/>
          </p:nvPr>
        </p:nvSpPr>
        <p:spPr>
          <a:xfrm>
            <a:off x="1066800" y="152400"/>
            <a:ext cx="7772400" cy="609600"/>
          </a:xfrm>
        </p:spPr>
        <p:txBody>
          <a:bodyPr>
            <a:noAutofit/>
          </a:bodyPr>
          <a:lstStyle/>
          <a:p>
            <a:r>
              <a:rPr lang="tr-TR" sz="2000" b="1" dirty="0">
                <a:solidFill>
                  <a:srgbClr val="FF0000"/>
                </a:solidFill>
              </a:rPr>
              <a:t>KALİTE GELİŞTİRME VE AKREDİTASYON </a:t>
            </a:r>
            <a:r>
              <a:rPr lang="tr-TR" sz="2000" b="1" dirty="0" smtClean="0">
                <a:solidFill>
                  <a:srgbClr val="FF0000"/>
                </a:solidFill>
              </a:rPr>
              <a:t>GRUBU</a:t>
            </a:r>
            <a:br>
              <a:rPr lang="tr-TR" sz="2000" b="1" dirty="0" smtClean="0">
                <a:solidFill>
                  <a:srgbClr val="FF0000"/>
                </a:solidFill>
              </a:rPr>
            </a:br>
            <a:r>
              <a:rPr lang="tr-TR" sz="2000" b="1" dirty="0" smtClean="0">
                <a:solidFill>
                  <a:srgbClr val="FF0000"/>
                </a:solidFill>
              </a:rPr>
              <a:t>Kalite İyileştirme Alanları</a:t>
            </a:r>
            <a:endParaRPr lang="tr-TR" sz="2000" dirty="0">
              <a:solidFill>
                <a:srgbClr val="FF0000"/>
              </a:solidFill>
            </a:endParaRPr>
          </a:p>
        </p:txBody>
      </p:sp>
      <p:sp>
        <p:nvSpPr>
          <p:cNvPr id="4" name="Slide Number Placeholder 3"/>
          <p:cNvSpPr>
            <a:spLocks noGrp="1"/>
          </p:cNvSpPr>
          <p:nvPr>
            <p:ph type="sldNum" sz="quarter" idx="12"/>
          </p:nvPr>
        </p:nvSpPr>
        <p:spPr/>
        <p:txBody>
          <a:bodyPr/>
          <a:lstStyle/>
          <a:p>
            <a:fld id="{C4835535-E8C5-44D4-9B98-2ABFE0F7BE58}" type="slidenum">
              <a:rPr lang="tr-TR" smtClean="0"/>
              <a:pPr/>
              <a:t>9</a:t>
            </a:fld>
            <a:endParaRPr lang="tr-T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3 - &amp;quot;KALİTE GELİŞTİRME VE AKREDİTASYON GRUBU&amp;#x0D;&amp;#x0A;Kalite İyileştirme Alanları&amp;quot;&quot;/&gt;&lt;property id=&quot;20307&quot; value=&quot;262&quot;/&gt;&lt;/object&gt;&lt;object type=&quot;3&quot; unique_id=&quot;10005&quot;&gt;&lt;property id=&quot;20148&quot; value=&quot;5&quot;/&gt;&lt;property id=&quot;20300&quot; value=&quot;Slide 4 - &amp;quot;KALİTE GELİŞTİRME VE AKREDİTASYON GRUBU&amp;#x0D;&amp;#x0A;Kalite İyileştirme Alanları&amp;quot;&quot;/&gt;&lt;property id=&quot;20307&quot; value=&quot;263&quot;/&gt;&lt;/object&gt;&lt;object type=&quot;3&quot; unique_id=&quot;10006&quot;&gt;&lt;property id=&quot;20148&quot; value=&quot;5&quot;/&gt;&lt;property id=&quot;20300&quot; value=&quot;Slide 5 - &amp;quot;KALİTE GELİŞTİRME VE AKREDİTASYON GRUBU&amp;#x0D;&amp;#x0A;Kalite İyileştirme Alanları&amp;quot;&quot;/&gt;&lt;property id=&quot;20307&quot; value=&quot;264&quot;/&gt;&lt;/object&gt;&lt;object type=&quot;3&quot; unique_id=&quot;10007&quot;&gt;&lt;property id=&quot;20148&quot; value=&quot;5&quot;/&gt;&lt;property id=&quot;20300&quot; value=&quot;Slide 6 - &amp;quot;KALİTE GELİŞTİRME VE AKREDİTASYON GRUBU&amp;#x0D;&amp;#x0A;Kalite İyileştirme Alanları&amp;quot;&quot;/&gt;&lt;property id=&quot;20307&quot; value=&quot;265&quot;/&gt;&lt;/object&gt;&lt;object type=&quot;3&quot; unique_id=&quot;10008&quot;&gt;&lt;property id=&quot;20148&quot; value=&quot;5&quot;/&gt;&lt;property id=&quot;20300&quot; value=&quot;Slide 7 - &amp;quot;KALİTE GELİŞTİRME VE AKREDİTASYON GRUBU&amp;#x0D;&amp;#x0A;Kalite İyileştirme Alanları&amp;quot;&quot;/&gt;&lt;property id=&quot;20307&quot; value=&quot;266&quot;/&gt;&lt;/object&gt;&lt;object type=&quot;3&quot; unique_id=&quot;10009&quot;&gt;&lt;property id=&quot;20148&quot; value=&quot;5&quot;/&gt;&lt;property id=&quot;20300&quot; value=&quot;Slide 8 - &amp;quot;KALİTE GELİŞTİRME VE AKREDİTASYON GRUBU&amp;#x0D;&amp;#x0A;Kalite İyileştirme Alanları&amp;quot;&quot;/&gt;&lt;property id=&quot;20307&quot; value=&quot;267&quot;/&gt;&lt;/object&gt;&lt;object type=&quot;3&quot; unique_id=&quot;10010&quot;&gt;&lt;property id=&quot;20148&quot; value=&quot;5&quot;/&gt;&lt;property id=&quot;20300&quot; value=&quot;Slide 9 - &amp;quot;KALİTE GELİŞTİRME VE AKREDİTASYON GRUBU&amp;#x0D;&amp;#x0A;Kalite İyileştirme Alanları&amp;quot;&quot;/&gt;&lt;property id=&quot;20307&quot; value=&quot;268&quot;/&gt;&lt;/object&gt;&lt;object type=&quot;3&quot; unique_id=&quot;10038&quot;&gt;&lt;property id=&quot;20148&quot; value=&quot;5&quot;/&gt;&lt;property id=&quot;20300&quot; value=&quot;Slide 1 - &amp;quot;&amp;#x0D;&amp;#x0A;&amp;#x0D;&amp;#x0A;&amp;#x0D;&amp;#x0A;KTMÜ ARAMA KONFERANSI&amp;#x0D;&amp;#x0A; ÇALIŞMA GRUPLARI SUNUMLARI&amp;#x0D;&amp;#x0A;&amp;#x0D;&amp;#x0A;Tarih: 20 Ocak 2016 Saat, 10:00&amp;#x0D;&amp;#x0A;Yer: KTMÜ Sosyal Tesisler&amp;quot;&quot;/&gt;&lt;property id=&quot;20307&quot; value=&quot;270&quot;/&gt;&lt;/object&gt;&lt;object type=&quot;3&quot; unique_id=&quot;10039&quot;&gt;&lt;property id=&quot;20148&quot; value=&quot;5&quot;/&gt;&lt;property id=&quot;20300&quot; value=&quot;Slide 10 - &amp;quot;KALİTE GELİŞTİRME VE AKREDİTASYON GRUBU&amp;#x0D;&amp;#x0A;Kalite İyileştirme Alanları&amp;quot;&quot;/&gt;&lt;property id=&quot;20307&quot; value=&quot;269&quot;/&gt;&lt;/object&gt;&lt;object type=&quot;3&quot; unique_id=&quot;10040&quot;&gt;&lt;property id=&quot;20148&quot; value=&quot;5&quot;/&gt;&lt;property id=&quot;20300&quot; value=&quot;Slide 2 - &amp;quot;&amp;#x0D;&amp;#x0A;&amp;#x0D;&amp;#x0A;&amp;#x0D;&amp;#x0A;KTMÜ ARAMA KONFERANSI&amp;#x0D;&amp;#x0A; KALİTE GELİŞTİRME VE AKREDİTASYON Çalışma Grubu &amp;#x0D;&amp;#x0A;&amp;#x0D;&amp;#x0A;Tarih: 20 Ocak 2016 Saat, 10:00&amp;#x0D;&amp;#x0A;Yer: KT&quot;/&gt;&lt;property id=&quot;20307&quot; value=&quot;347&quot;/&gt;&lt;/object&gt;&lt;object type=&quot;3&quot; unique_id=&quot;10041&quot;&gt;&lt;property id=&quot;20148&quot; value=&quot;5&quot;/&gt;&lt;property id=&quot;20300&quot; value=&quot;Slide 11 - &amp;quot;&amp;#x0D;&amp;#x0A;&amp;#x0D;&amp;#x0A;&amp;#x0D;&amp;#x0A;KTMÜ ARAMA KONFERANSI&amp;#x0D;&amp;#x0A; Eğitim ve Öğretim Çalışma Grubu &amp;#x0D;&amp;#x0A;&amp;#x0D;&amp;#x0A;&amp;quot;&quot;/&gt;&lt;property id=&quot;20307&quot; value=&quot;272&quot;/&gt;&lt;/object&gt;&lt;object type=&quot;3&quot; unique_id=&quot;10042&quot;&gt;&lt;property id=&quot;20148&quot; value=&quot;5&quot;/&gt;&lt;property id=&quot;20300&quot; value=&quot;Slide 12&quot;/&gt;&lt;property id=&quot;20307&quot; value=&quot;273&quot;/&gt;&lt;/object&gt;&lt;object type=&quot;3&quot; unique_id=&quot;10043&quot;&gt;&lt;property id=&quot;20148&quot; value=&quot;5&quot;/&gt;&lt;property id=&quot;20300&quot; value=&quot;Slide 13&quot;/&gt;&lt;property id=&quot;20307&quot; value=&quot;274&quot;/&gt;&lt;/object&gt;&lt;object type=&quot;3&quot; unique_id=&quot;10044&quot;&gt;&lt;property id=&quot;20148&quot; value=&quot;5&quot;/&gt;&lt;property id=&quot;20300&quot; value=&quot;Slide 14&quot;/&gt;&lt;property id=&quot;20307&quot; value=&quot;275&quot;/&gt;&lt;/object&gt;&lt;object type=&quot;3&quot; unique_id=&quot;10045&quot;&gt;&lt;property id=&quot;20148&quot; value=&quot;5&quot;/&gt;&lt;property id=&quot;20300&quot; value=&quot;Slide 15&quot;/&gt;&lt;property id=&quot;20307&quot; value=&quot;276&quot;/&gt;&lt;/object&gt;&lt;object type=&quot;3&quot; unique_id=&quot;10046&quot;&gt;&lt;property id=&quot;20148&quot; value=&quot;5&quot;/&gt;&lt;property id=&quot;20300&quot; value=&quot;Slide 16&quot;/&gt;&lt;property id=&quot;20307&quot; value=&quot;277&quot;/&gt;&lt;/object&gt;&lt;object type=&quot;3&quot; unique_id=&quot;10047&quot;&gt;&lt;property id=&quot;20148&quot; value=&quot;5&quot;/&gt;&lt;property id=&quot;20300&quot; value=&quot;Slide 17&quot;/&gt;&lt;property id=&quot;20307&quot; value=&quot;278&quot;/&gt;&lt;/object&gt;&lt;object type=&quot;3&quot; unique_id=&quot;10048&quot;&gt;&lt;property id=&quot;20148&quot; value=&quot;5&quot;/&gt;&lt;property id=&quot;20300&quot; value=&quot;Slide 18&quot;/&gt;&lt;property id=&quot;20307&quot; value=&quot;279&quot;/&gt;&lt;/object&gt;&lt;object type=&quot;3&quot; unique_id=&quot;10049&quot;&gt;&lt;property id=&quot;20148&quot; value=&quot;5&quot;/&gt;&lt;property id=&quot;20300&quot; value=&quot;Slide 19&quot;/&gt;&lt;property id=&quot;20307&quot; value=&quot;280&quot;/&gt;&lt;/object&gt;&lt;object type=&quot;3&quot; unique_id=&quot;10050&quot;&gt;&lt;property id=&quot;20148&quot; value=&quot;5&quot;/&gt;&lt;property id=&quot;20300&quot; value=&quot;Slide 20 - &amp;quot;Çekirdek Ekip&amp;quot;&quot;/&gt;&lt;property id=&quot;20307&quot; value=&quot;346&quot;/&gt;&lt;/object&gt;&lt;object type=&quot;3&quot; unique_id=&quot;10051&quot;&gt;&lt;property id=&quot;20148&quot; value=&quot;5&quot;/&gt;&lt;property id=&quot;20300&quot; value=&quot;Slide 21&quot;/&gt;&lt;property id=&quot;20307&quot; value=&quot;281&quot;/&gt;&lt;/object&gt;&lt;object type=&quot;3&quot; unique_id=&quot;10052&quot;&gt;&lt;property id=&quot;20148&quot; value=&quot;5&quot;/&gt;&lt;property id=&quot;20300&quot; value=&quot;Slide 22 - &amp;quot;&amp;#x0D;&amp;#x0A;&amp;#x0D;&amp;#x0A;&amp;#x0D;&amp;#x0A;KTMÜ ARAMA KONFERANSI&amp;#x0D;&amp;#x0A;Topluma Hizmet ve İdari İşler&amp;#x0D;&amp;#x0A;Çalışma Grubu &amp;#x0D;&amp;#x0A;&amp;#x0D;&amp;#x0A;&amp;quot;&quot;/&gt;&lt;property id=&quot;20307&quot; value=&quot;283&quot;/&gt;&lt;/object&gt;&lt;object type=&quot;3&quot; unique_id=&quot;10053&quot;&gt;&lt;property id=&quot;20148&quot; value=&quot;5&quot;/&gt;&lt;property id=&quot;20300&quot; value=&quot;Slide 23 - &amp;quot;TOPLANTI GÜNDEMİ&amp;#x0D;&amp;#x0A;&amp;quot;&quot;/&gt;&lt;property id=&quot;20307&quot; value=&quot;284&quot;/&gt;&lt;/object&gt;&lt;object type=&quot;3&quot; unique_id=&quot;10054&quot;&gt;&lt;property id=&quot;20148&quot; value=&quot;5&quot;/&gt;&lt;property id=&quot;20300&quot; value=&quot;Slide 24 - &amp;quot;TOPLANTI GÜNDEMİ&amp;#x0D;&amp;#x0A;&amp;quot;&quot;/&gt;&lt;property id=&quot;20307&quot; value=&quot;285&quot;/&gt;&lt;/object&gt;&lt;object type=&quot;3&quot; unique_id=&quot;10055&quot;&gt;&lt;property id=&quot;20148&quot; value=&quot;5&quot;/&gt;&lt;property id=&quot;20300&quot; value=&quot;Slide 25 - &amp;quot;KOMİSYON ÜYELERİ&amp;#x0D;&amp;#x0A;&amp;quot;&quot;/&gt;&lt;property id=&quot;20307&quot; value=&quot;286&quot;/&gt;&lt;/object&gt;&lt;object type=&quot;3&quot; unique_id=&quot;10056&quot;&gt;&lt;property id=&quot;20148&quot; value=&quot;5&quot;/&gt;&lt;property id=&quot;20300&quot; value=&quot;Slide 26 - &amp;quot;TOPLANTI KARARLARI&amp;#x0D;&amp;#x0A;&amp;quot;&quot;/&gt;&lt;property id=&quot;20307&quot; value=&quot;287&quot;/&gt;&lt;/object&gt;&lt;object type=&quot;3&quot; unique_id=&quot;10057&quot;&gt;&lt;property id=&quot;20148&quot; value=&quot;5&quot;/&gt;&lt;property id=&quot;20300&quot; value=&quot;Slide 27 - &amp;quot;TOPLANTI KARARLARI&amp;#x0D;&amp;#x0A;&amp;quot;&quot;/&gt;&lt;property id=&quot;20307&quot; value=&quot;288&quot;/&gt;&lt;/object&gt;&lt;object type=&quot;3&quot; unique_id=&quot;10058&quot;&gt;&lt;property id=&quot;20148&quot; value=&quot;5&quot;/&gt;&lt;property id=&quot;20300&quot; value=&quot;Slide 28 - &amp;quot;TOPLANTI KARARLARI&amp;#x0D;&amp;#x0A;&amp;quot;&quot;/&gt;&lt;property id=&quot;20307&quot; value=&quot;289&quot;/&gt;&lt;/object&gt;&lt;object type=&quot;3&quot; unique_id=&quot;10059&quot;&gt;&lt;property id=&quot;20148&quot; value=&quot;5&quot;/&gt;&lt;property id=&quot;20300&quot; value=&quot;Slide 29 - &amp;quot;TOPLANTI KARARLARI&amp;#x0D;&amp;#x0A;&amp;quot;&quot;/&gt;&lt;property id=&quot;20307&quot; value=&quot;290&quot;/&gt;&lt;/object&gt;&lt;object type=&quot;3&quot; unique_id=&quot;10060&quot;&gt;&lt;property id=&quot;20148&quot; value=&quot;5&quot;/&gt;&lt;property id=&quot;20300&quot; value=&quot;Slide 30 - &amp;quot;ÇEKİRDEK EKİP&amp;#x0D;&amp;#x0A;&amp;quot;&quot;/&gt;&lt;property id=&quot;20307&quot; value=&quot;291&quot;/&gt;&lt;/object&gt;&lt;object type=&quot;3&quot; unique_id=&quot;10061&quot;&gt;&lt;property id=&quot;20148&quot; value=&quot;5&quot;/&gt;&lt;property id=&quot;20300&quot; value=&quot;Slide 31 - &amp;quot;&amp;#x0D;&amp;#x0A;&amp;#x0D;&amp;#x0A;&amp;#x0D;&amp;#x0A;TEŞEKKÜRLER&amp;#x0D;&amp;#x0A;&amp;#x0D;&amp;#x0A;&amp;#x0D;&amp;#x0A;&amp;quot;&quot;/&gt;&lt;property id=&quot;20307&quot; value=&quot;292&quot;/&gt;&lt;/object&gt;&lt;object type=&quot;3&quot; unique_id=&quot;10062&quot;&gt;&lt;property id=&quot;20148&quot; value=&quot;5&quot;/&gt;&lt;property id=&quot;20300&quot; value=&quot;Slide 32 - &amp;quot;ARAŞTIRMA FAALİYETLERİ ÇALIŞMA GRUBU RAPORU&amp;quot;&quot;/&gt;&lt;property id=&quot;20307&quot; value=&quot;294&quot;/&gt;&lt;/object&gt;&lt;object type=&quot;3&quot; unique_id=&quot;10063&quot;&gt;&lt;property id=&quot;20148&quot; value=&quot;5&quot;/&gt;&lt;property id=&quot;20300&quot; value=&quot;Slide 33 - &amp;quot;Araştırma Faaliyetleri  Çalışma Grubu Üyeleri&amp;quot;&quot;/&gt;&lt;property id=&quot;20307&quot; value=&quot;295&quot;/&gt;&lt;/object&gt;&lt;object type=&quot;3&quot; unique_id=&quot;10064&quot;&gt;&lt;property id=&quot;20148&quot; value=&quot;5&quot;/&gt;&lt;property id=&quot;20300&quot; value=&quot;Slide 34 - &amp;quot;Süreli/Süreli Olmayan Yayınlar Alt Komisyonu&amp;quot;&quot;/&gt;&lt;property id=&quot;20307&quot; value=&quot;296&quot;/&gt;&lt;/object&gt;&lt;object type=&quot;3&quot; unique_id=&quot;10065&quot;&gt;&lt;property id=&quot;20148&quot; value=&quot;5&quot;/&gt;&lt;property id=&quot;20300&quot; value=&quot;Slide 35 - &amp;quot;Araştırma Ve Projelendirme Faaliyetleri Alt  Komisyonu&amp;quot;&quot;/&gt;&lt;property id=&quot;20307&quot; value=&quot;297&quot;/&gt;&lt;/object&gt;&lt;object type=&quot;3&quot; unique_id=&quot;10066&quot;&gt;&lt;property id=&quot;20148&quot; value=&quot;5&quot;/&gt;&lt;property id=&quot;20300&quot; value=&quot;Slide 36 - &amp;quot;Proje Yazım Süreçleri Alt Komisyonu&amp;quot;&quot;/&gt;&lt;property id=&quot;20307&quot; value=&quot;298&quot;/&gt;&lt;/object&gt;&lt;object type=&quot;3&quot; unique_id=&quot;10067&quot;&gt;&lt;property id=&quot;20148&quot; value=&quot;5&quot;/&gt;&lt;property id=&quot;20300&quot; value=&quot;Slide 37 - &amp;quot;Yayın Teşviki Alt Komisyonu&amp;quot;&quot;/&gt;&lt;property id=&quot;20307&quot; value=&quot;299&quot;/&gt;&lt;/object&gt;&lt;object type=&quot;3&quot; unique_id=&quot;10068&quot;&gt;&lt;property id=&quot;20148&quot; value=&quot;5&quot;/&gt;&lt;property id=&quot;20300&quot; value=&quot;Slide 38 - &amp;quot;Öğretim Elemanı Yetiştirme Programı Alt Komisyonu&amp;quot;&quot;/&gt;&lt;property id=&quot;20307&quot; value=&quot;300&quot;/&gt;&lt;/object&gt;&lt;object type=&quot;3&quot; unique_id=&quot;10069&quot;&gt;&lt;property id=&quot;20148&quot; value=&quot;5&quot;/&gt;&lt;property id=&quot;20300&quot; value=&quot;Slide 39 - &amp;quot;Teknoloji, Inovasyon ve Yaratıcılık Alt Komisyonu&amp;quot;&quot;/&gt;&lt;property id=&quot;20307&quot; value=&quot;301&quot;/&gt;&lt;/object&gt;&lt;object type=&quot;3&quot; unique_id=&quot;10070&quot;&gt;&lt;property id=&quot;20148&quot; value=&quot;5&quot;/&gt;&lt;property id=&quot;20300&quot; value=&quot;Slide 40 - &amp;quot;Süreli/süreli Olmayan Yayınlar Alt Komisyon Raporu&amp;quot;&quot;/&gt;&lt;property id=&quot;20307&quot; value=&quot;302&quot;/&gt;&lt;/object&gt;&lt;object type=&quot;3&quot; unique_id=&quot;10071&quot;&gt;&lt;property id=&quot;20148&quot; value=&quot;5&quot;/&gt;&lt;property id=&quot;20300&quot; value=&quot;Slide 41&quot;/&gt;&lt;property id=&quot;20307&quot; value=&quot;303&quot;/&gt;&lt;/object&gt;&lt;object type=&quot;3&quot; unique_id=&quot;10072&quot;&gt;&lt;property id=&quot;20148&quot; value=&quot;5&quot;/&gt;&lt;property id=&quot;20300&quot; value=&quot;Slide 42 - &amp;quot;Süreli/süreli Olmayan Yayınlar Alt Komisyon Raporu&amp;quot;&quot;/&gt;&lt;property id=&quot;20307&quot; value=&quot;304&quot;/&gt;&lt;/object&gt;&lt;object type=&quot;3&quot; unique_id=&quot;10073&quot;&gt;&lt;property id=&quot;20148&quot; value=&quot;5&quot;/&gt;&lt;property id=&quot;20300&quot; value=&quot;Slide 43 - &amp;quot;Süreli/süreli Olmayan Yayınlar Alt Komisyon Raporu&amp;quot;&quot;/&gt;&lt;property id=&quot;20307&quot; value=&quot;305&quot;/&gt;&lt;/object&gt;&lt;object type=&quot;3&quot; unique_id=&quot;10074&quot;&gt;&lt;property id=&quot;20148&quot; value=&quot;5&quot;/&gt;&lt;property id=&quot;20300&quot; value=&quot;Slide 44 - &amp;quot;Süreli/süreli Olmayan Yayınlar Alt Komisyon Raporu&amp;quot;&quot;/&gt;&lt;property id=&quot;20307&quot; value=&quot;306&quot;/&gt;&lt;/object&gt;&lt;object type=&quot;3&quot; unique_id=&quot;10075&quot;&gt;&lt;property id=&quot;20148&quot; value=&quot;5&quot;/&gt;&lt;property id=&quot;20300&quot; value=&quot;Slide 45 - &amp;quot;Süreli/süreli Olmayan Yayınlar Alt Komisyon Raporu&amp;quot;&quot;/&gt;&lt;property id=&quot;20307&quot; value=&quot;307&quot;/&gt;&lt;/object&gt;&lt;object type=&quot;3&quot; unique_id=&quot;10076&quot;&gt;&lt;property id=&quot;20148&quot; value=&quot;5&quot;/&gt;&lt;property id=&quot;20300&quot; value=&quot;Slide 46 - &amp;quot;Süreli/süreli Olmayan Yayınlar Alt Komisyon Raporu&amp;quot;&quot;/&gt;&lt;property id=&quot;20307&quot; value=&quot;308&quot;/&gt;&lt;/object&gt;&lt;object type=&quot;3&quot; unique_id=&quot;10077&quot;&gt;&lt;property id=&quot;20148&quot; value=&quot;5&quot;/&gt;&lt;property id=&quot;20300&quot; value=&quot;Slide 47 - &amp;quot;Araştırma ve Projelendirme Faaliyetleri Alt Komisyonu Raporu&amp;quot;&quot;/&gt;&lt;property id=&quot;20307&quot; value=&quot;309&quot;/&gt;&lt;/object&gt;&lt;object type=&quot;3&quot; unique_id=&quot;10078&quot;&gt;&lt;property id=&quot;20148&quot; value=&quot;5&quot;/&gt;&lt;property id=&quot;20300&quot; value=&quot;Slide 48 - &amp;quot;Araştırma ve Projelendirme Faaliyetleri Alt Komisyonu Raporu&amp;quot;&quot;/&gt;&lt;property id=&quot;20307&quot; value=&quot;310&quot;/&gt;&lt;/object&gt;&lt;object type=&quot;3&quot; unique_id=&quot;10079&quot;&gt;&lt;property id=&quot;20148&quot; value=&quot;5&quot;/&gt;&lt;property id=&quot;20300&quot; value=&quot;Slide 49 - &amp;quot;Proje yazım süreçleri Alt Komisyonu Raporu&amp;quot;&quot;/&gt;&lt;property id=&quot;20307&quot; value=&quot;311&quot;/&gt;&lt;/object&gt;&lt;object type=&quot;3&quot; unique_id=&quot;10080&quot;&gt;&lt;property id=&quot;20148&quot; value=&quot;5&quot;/&gt;&lt;property id=&quot;20300&quot; value=&quot;Slide 50 - &amp;quot;Proje yazım süreçleri Alt Komisyonu Raporu&amp;quot;&quot;/&gt;&lt;property id=&quot;20307&quot; value=&quot;312&quot;/&gt;&lt;/object&gt;&lt;object type=&quot;3&quot; unique_id=&quot;10081&quot;&gt;&lt;property id=&quot;20148&quot; value=&quot;5&quot;/&gt;&lt;property id=&quot;20300&quot; value=&quot;Slide 51 - &amp;quot;Yayın Teşviki Alt Komisyonu Raporu&amp;quot;&quot;/&gt;&lt;property id=&quot;20307&quot; value=&quot;313&quot;/&gt;&lt;/object&gt;&lt;object type=&quot;3&quot; unique_id=&quot;10082&quot;&gt;&lt;property id=&quot;20148&quot; value=&quot;5&quot;/&gt;&lt;property id=&quot;20300&quot; value=&quot;Slide 52 - &amp;quot;Yayın Teşviki Alt Komisyonu Raporu&amp;quot;&quot;/&gt;&lt;property id=&quot;20307&quot; value=&quot;314&quot;/&gt;&lt;/object&gt;&lt;object type=&quot;3&quot; unique_id=&quot;10083&quot;&gt;&lt;property id=&quot;20148&quot; value=&quot;5&quot;/&gt;&lt;property id=&quot;20300&quot; value=&quot;Slide 53 - &amp;quot;Yayın Teşviki Alt Komisyonu Raporu&amp;quot;&quot;/&gt;&lt;property id=&quot;20307&quot; value=&quot;315&quot;/&gt;&lt;/object&gt;&lt;object type=&quot;3&quot; unique_id=&quot;10084&quot;&gt;&lt;property id=&quot;20148&quot; value=&quot;5&quot;/&gt;&lt;property id=&quot;20300&quot; value=&quot;Slide 54 - &amp;quot;Yayın Teşviki Alt Komisyonu Raporu&amp;quot;&quot;/&gt;&lt;property id=&quot;20307&quot; value=&quot;316&quot;/&gt;&lt;/object&gt;&lt;object type=&quot;3&quot; unique_id=&quot;10085&quot;&gt;&lt;property id=&quot;20148&quot; value=&quot;5&quot;/&gt;&lt;property id=&quot;20300&quot; value=&quot;Slide 55 - &amp;quot;Öğretim Elemanı Yetiştirme Programı Alt Komisyon Raporu&amp;quot;&quot;/&gt;&lt;property id=&quot;20307&quot; value=&quot;317&quot;/&gt;&lt;/object&gt;&lt;object type=&quot;3&quot; unique_id=&quot;10086&quot;&gt;&lt;property id=&quot;20148&quot; value=&quot;5&quot;/&gt;&lt;property id=&quot;20300&quot; value=&quot;Slide 56 - &amp;quot;Teknoloji, Inovasyon ve Yaratıcılık Alt Komisyonu Raporu&amp;quot;&quot;/&gt;&lt;property id=&quot;20307&quot; value=&quot;318&quot;/&gt;&lt;/object&gt;&lt;object type=&quot;3&quot; unique_id=&quot;10087&quot;&gt;&lt;property id=&quot;20148&quot; value=&quot;5&quot;/&gt;&lt;property id=&quot;20300&quot; value=&quot;Slide 57 - &amp;quot;Teknoloji, Inovasyon ve Yaratıcılık Alt Komisyonu Raporu&amp;quot;&quot;/&gt;&lt;property id=&quot;20307&quot; value=&quot;319&quot;/&gt;&lt;/object&gt;&lt;object type=&quot;3&quot; unique_id=&quot;10088&quot;&gt;&lt;property id=&quot;20148&quot; value=&quot;5&quot;/&gt;&lt;property id=&quot;20300&quot; value=&quot;Slide 58 - &amp;quot;Teknoloji, Inovasyon ve yaratıcılık Alt Komisyonu Raporu&amp;quot;&quot;/&gt;&lt;property id=&quot;20307&quot; value=&quot;320&quot;/&gt;&lt;/object&gt;&lt;object type=&quot;3&quot; unique_id=&quot;10089&quot;&gt;&lt;property id=&quot;20148&quot; value=&quot;5&quot;/&gt;&lt;property id=&quot;20300&quot; value=&quot;Slide 59 - &amp;quot;Çekirdek Ekip&amp;quot;&quot;/&gt;&lt;property id=&quot;20307&quot; value=&quot;345&quot;/&gt;&lt;/object&gt;&lt;object type=&quot;3&quot; unique_id=&quot;10090&quot;&gt;&lt;property id=&quot;20148&quot; value=&quot;5&quot;/&gt;&lt;property id=&quot;20300&quot; value=&quot;Slide 60 - &amp;quot;&amp;#x0D;&amp;#x0A;TEŞEKKÜRLER...&amp;quot;&quot;/&gt;&lt;property id=&quot;20307&quot; value=&quot;321&quot;/&gt;&lt;/object&gt;&lt;object type=&quot;3&quot; unique_id=&quot;10091&quot;&gt;&lt;property id=&quot;20148&quot; value=&quot;5&quot;/&gt;&lt;property id=&quot;20300&quot; value=&quot;Slide 61&quot;/&gt;&lt;property id=&quot;20307&quot; value=&quot;322&quot;/&gt;&lt;/object&gt;&lt;object type=&quot;3&quot; unique_id=&quot;10092&quot;&gt;&lt;property id=&quot;20148&quot; value=&quot;5&quot;/&gt;&lt;property id=&quot;20300&quot; value=&quot;Slide 62&quot;/&gt;&lt;property id=&quot;20307&quot; value=&quot;323&quot;/&gt;&lt;/object&gt;&lt;object type=&quot;3&quot; unique_id=&quot;10093&quot;&gt;&lt;property id=&quot;20148&quot; value=&quot;5&quot;/&gt;&lt;property id=&quot;20300&quot; value=&quot;Slide 63&quot;/&gt;&lt;property id=&quot;20307&quot; value=&quot;324&quot;/&gt;&lt;/object&gt;&lt;object type=&quot;3&quot; unique_id=&quot;10094&quot;&gt;&lt;property id=&quot;20148&quot; value=&quot;5&quot;/&gt;&lt;property id=&quot;20300&quot; value=&quot;Slide 64&quot;/&gt;&lt;property id=&quot;20307&quot; value=&quot;325&quot;/&gt;&lt;/object&gt;&lt;object type=&quot;3&quot; unique_id=&quot;10095&quot;&gt;&lt;property id=&quot;20148&quot; value=&quot;5&quot;/&gt;&lt;property id=&quot;20300&quot; value=&quot;Slide 65&quot;/&gt;&lt;property id=&quot;20307&quot; value=&quot;326&quot;/&gt;&lt;/object&gt;&lt;object type=&quot;3&quot; unique_id=&quot;10096&quot;&gt;&lt;property id=&quot;20148&quot; value=&quot;5&quot;/&gt;&lt;property id=&quot;20300&quot; value=&quot;Slide 66&quot;/&gt;&lt;property id=&quot;20307&quot; value=&quot;327&quot;/&gt;&lt;/object&gt;&lt;object type=&quot;3&quot; unique_id=&quot;10097&quot;&gt;&lt;property id=&quot;20148&quot; value=&quot;5&quot;/&gt;&lt;property id=&quot;20300&quot; value=&quot;Slide 67&quot;/&gt;&lt;property id=&quot;20307&quot; value=&quot;328&quot;/&gt;&lt;/object&gt;&lt;object type=&quot;3&quot; unique_id=&quot;10098&quot;&gt;&lt;property id=&quot;20148&quot; value=&quot;5&quot;/&gt;&lt;property id=&quot;20300&quot; value=&quot;Slide 68&quot;/&gt;&lt;property id=&quot;20307&quot; value=&quot;329&quot;/&gt;&lt;/object&gt;&lt;object type=&quot;3&quot; unique_id=&quot;10099&quot;&gt;&lt;property id=&quot;20148&quot; value=&quot;5&quot;/&gt;&lt;property id=&quot;20300&quot; value=&quot;Slide 69&quot;/&gt;&lt;property id=&quot;20307&quot; value=&quot;330&quot;/&gt;&lt;/object&gt;&lt;object type=&quot;3&quot; unique_id=&quot;10100&quot;&gt;&lt;property id=&quot;20148&quot; value=&quot;5&quot;/&gt;&lt;property id=&quot;20300&quot; value=&quot;Slide 70&quot;/&gt;&lt;property id=&quot;20307&quot; value=&quot;331&quot;/&gt;&lt;/object&gt;&lt;object type=&quot;3&quot; unique_id=&quot;10101&quot;&gt;&lt;property id=&quot;20148&quot; value=&quot;5&quot;/&gt;&lt;property id=&quot;20300&quot; value=&quot;Slide 71 - &amp;quot;Çekirdek Ekip&amp;quot;&quot;/&gt;&lt;property id=&quot;20307&quot; value=&quot;344&quot;/&gt;&lt;/object&gt;&lt;object type=&quot;3&quot; unique_id=&quot;10102&quot;&gt;&lt;property id=&quot;20148&quot; value=&quot;5&quot;/&gt;&lt;property id=&quot;20300&quot; value=&quot;Slide 72&quot;/&gt;&lt;property id=&quot;20307&quot; value=&quot;332&quot;/&gt;&lt;/object&gt;&lt;object type=&quot;3&quot; unique_id=&quot;10103&quot;&gt;&lt;property id=&quot;20148&quot; value=&quot;5&quot;/&gt;&lt;property id=&quot;20300&quot; value=&quot;Slide 73&quot;/&gt;&lt;property id=&quot;20307&quot; value=&quot;333&quot;/&gt;&lt;/object&gt;&lt;object type=&quot;3&quot; unique_id=&quot;10104&quot;&gt;&lt;property id=&quot;20148&quot; value=&quot;5&quot;/&gt;&lt;property id=&quot;20300&quot; value=&quot;Slide 74&quot;/&gt;&lt;property id=&quot;20307&quot; value=&quot;334&quot;/&gt;&lt;/object&gt;&lt;object type=&quot;3&quot; unique_id=&quot;10105&quot;&gt;&lt;property id=&quot;20148&quot; value=&quot;5&quot;/&gt;&lt;property id=&quot;20300&quot; value=&quot;Slide 75&quot;/&gt;&lt;property id=&quot;20307&quot; value=&quot;335&quot;/&gt;&lt;/object&gt;&lt;object type=&quot;3&quot; unique_id=&quot;10106&quot;&gt;&lt;property id=&quot;20148&quot; value=&quot;5&quot;/&gt;&lt;property id=&quot;20300&quot; value=&quot;Slide 76&quot;/&gt;&lt;property id=&quot;20307&quot; value=&quot;336&quot;/&gt;&lt;/object&gt;&lt;object type=&quot;3&quot; unique_id=&quot;10107&quot;&gt;&lt;property id=&quot;20148&quot; value=&quot;5&quot;/&gt;&lt;property id=&quot;20300&quot; value=&quot;Slide 77&quot;/&gt;&lt;property id=&quot;20307&quot; value=&quot;337&quot;/&gt;&lt;/object&gt;&lt;object type=&quot;3&quot; unique_id=&quot;10108&quot;&gt;&lt;property id=&quot;20148&quot; value=&quot;5&quot;/&gt;&lt;property id=&quot;20300&quot; value=&quot;Slide 78&quot;/&gt;&lt;property id=&quot;20307&quot; value=&quot;338&quot;/&gt;&lt;/object&gt;&lt;object type=&quot;3&quot; unique_id=&quot;10109&quot;&gt;&lt;property id=&quot;20148&quot; value=&quot;5&quot;/&gt;&lt;property id=&quot;20300&quot; value=&quot;Slide 79&quot;/&gt;&lt;property id=&quot;20307&quot; value=&quot;339&quot;/&gt;&lt;/object&gt;&lt;object type=&quot;3&quot; unique_id=&quot;10110&quot;&gt;&lt;property id=&quot;20148&quot; value=&quot;5&quot;/&gt;&lt;property id=&quot;20300&quot; value=&quot;Slide 80&quot;/&gt;&lt;property id=&quot;20307&quot; value=&quot;340&quot;/&gt;&lt;/object&gt;&lt;object type=&quot;3&quot; unique_id=&quot;10111&quot;&gt;&lt;property id=&quot;20148&quot; value=&quot;5&quot;/&gt;&lt;property id=&quot;20300&quot; value=&quot;Slide 81&quot;/&gt;&lt;property id=&quot;20307&quot; value=&quot;341&quot;/&gt;&lt;/object&gt;&lt;object type=&quot;3&quot; unique_id=&quot;10112&quot;&gt;&lt;property id=&quot;20148&quot; value=&quot;5&quot;/&gt;&lt;property id=&quot;20300&quot; value=&quot;Slide 82 - &amp;quot;Çalışma Grubu&amp;quot;&quot;/&gt;&lt;property id=&quot;20307&quot; value=&quot;342&quot;/&gt;&lt;/object&gt;&lt;object type=&quot;3&quot; unique_id=&quot;10113&quot;&gt;&lt;property id=&quot;20148&quot; value=&quot;5&quot;/&gt;&lt;property id=&quot;20300&quot; value=&quot;Slide 83 - &amp;quot;Çekirdek Ekip&amp;quot;&quot;/&gt;&lt;property id=&quot;20307&quot; value=&quot;343&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84</TotalTime>
  <Words>3949</Words>
  <Application>Microsoft Office PowerPoint</Application>
  <PresentationFormat>On-screen Show (4:3)</PresentationFormat>
  <Paragraphs>508</Paragraphs>
  <Slides>83</Slides>
  <Notes>0</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Solstice</vt:lpstr>
      <vt:lpstr>   KTMÜ ARAMA KONFERANSI  ÇALIŞMA GRUPLARI SUNUMLARI  Tarih: 20 Ocak 2016 Saat, 10:00 Yer: KTMÜ Sosyal Tesisler</vt:lpstr>
      <vt:lpstr>   KTMÜ ARAMA KONFERANSI  KALİTE GELİŞTİRME VE AKREDİTASYON Çalışma Grubu   Tarih: 20 Ocak 2016 Saat, 10:00 Yer: KTMÜ Sosyal Tesisler</vt:lpstr>
      <vt:lpstr>KALİTE GELİŞTİRME VE AKREDİTASYON GRUBU Kalite İyileştirme Alanları</vt:lpstr>
      <vt:lpstr>KALİTE GELİŞTİRME VE AKREDİTASYON GRUBU Kalite İyileştirme Alanları</vt:lpstr>
      <vt:lpstr>KALİTE GELİŞTİRME VE AKREDİTASYON GRUBU Kalite İyileştirme Alanları</vt:lpstr>
      <vt:lpstr>KALİTE GELİŞTİRME VE AKREDİTASYON GRUBU Kalite İyileştirme Alanları</vt:lpstr>
      <vt:lpstr>KALİTE GELİŞTİRME VE AKREDİTASYON GRUBU Kalite İyileştirme Alanları</vt:lpstr>
      <vt:lpstr>KALİTE GELİŞTİRME VE AKREDİTASYON GRUBU Kalite İyileştirme Alanları</vt:lpstr>
      <vt:lpstr>KALİTE GELİŞTİRME VE AKREDİTASYON GRUBU Kalite İyileştirme Alanları</vt:lpstr>
      <vt:lpstr>KALİTE GELİŞTİRME VE AKREDİTASYON GRUBU Kalite İyileştirme Alanları</vt:lpstr>
      <vt:lpstr>   KTMÜ ARAMA KONFERANSI  Eğitim ve Öğretim Çalışma Grubu   </vt:lpstr>
      <vt:lpstr>Slide 12</vt:lpstr>
      <vt:lpstr>Slide 13</vt:lpstr>
      <vt:lpstr>Slide 14</vt:lpstr>
      <vt:lpstr>Slide 15</vt:lpstr>
      <vt:lpstr>Slide 16</vt:lpstr>
      <vt:lpstr>Slide 17</vt:lpstr>
      <vt:lpstr>Slide 18</vt:lpstr>
      <vt:lpstr>Slide 19</vt:lpstr>
      <vt:lpstr>Çekirdek Ekip</vt:lpstr>
      <vt:lpstr>Slide 21</vt:lpstr>
      <vt:lpstr>   KTMÜ ARAMA KONFERANSI Topluma Hizmet ve İdari İşler Çalışma Grubu   </vt:lpstr>
      <vt:lpstr>TOPLANTI GÜNDEMİ </vt:lpstr>
      <vt:lpstr>TOPLANTI GÜNDEMİ </vt:lpstr>
      <vt:lpstr>KOMİSYON ÜYELERİ </vt:lpstr>
      <vt:lpstr>TOPLANTI KARARLARI </vt:lpstr>
      <vt:lpstr>TOPLANTI KARARLARI </vt:lpstr>
      <vt:lpstr>TOPLANTI KARARLARI </vt:lpstr>
      <vt:lpstr>TOPLANTI KARARLARI </vt:lpstr>
      <vt:lpstr>ÇEKİRDEK EKİP </vt:lpstr>
      <vt:lpstr>   TEŞEKKÜRLER   </vt:lpstr>
      <vt:lpstr>ARAŞTIRMA FAALİYETLERİ ÇALIŞMA GRUBU RAPORU</vt:lpstr>
      <vt:lpstr>Araştırma Faaliyetleri  Çalışma Grubu Üyeleri</vt:lpstr>
      <vt:lpstr>Süreli/Süreli Olmayan Yayınlar Alt Komisyonu</vt:lpstr>
      <vt:lpstr>Araştırma Ve Projelendirme Faaliyetleri Alt  Komisyonu</vt:lpstr>
      <vt:lpstr>Proje Yazım Süreçleri Alt Komisyonu</vt:lpstr>
      <vt:lpstr>Yayın Teşviki Alt Komisyonu</vt:lpstr>
      <vt:lpstr>Öğretim Elemanı Yetiştirme Programı Alt Komisyonu</vt:lpstr>
      <vt:lpstr>Teknoloji, Inovasyon ve Yaratıcılık Alt Komisyonu</vt:lpstr>
      <vt:lpstr>Süreli/süreli Olmayan Yayınlar Alt Komisyon Raporu</vt:lpstr>
      <vt:lpstr>Slide 41</vt:lpstr>
      <vt:lpstr>Süreli/süreli Olmayan Yayınlar Alt Komisyon Raporu</vt:lpstr>
      <vt:lpstr>Süreli/süreli Olmayan Yayınlar Alt Komisyon Raporu</vt:lpstr>
      <vt:lpstr>Süreli/süreli Olmayan Yayınlar Alt Komisyon Raporu</vt:lpstr>
      <vt:lpstr>Süreli/süreli Olmayan Yayınlar Alt Komisyon Raporu</vt:lpstr>
      <vt:lpstr>Süreli/süreli Olmayan Yayınlar Alt Komisyon Raporu</vt:lpstr>
      <vt:lpstr>Araştırma ve Projelendirme Faaliyetleri Alt Komisyonu Raporu</vt:lpstr>
      <vt:lpstr>Araştırma ve Projelendirme Faaliyetleri Alt Komisyonu Raporu</vt:lpstr>
      <vt:lpstr>Proje yazım süreçleri Alt Komisyonu Raporu</vt:lpstr>
      <vt:lpstr>Proje yazım süreçleri Alt Komisyonu Raporu</vt:lpstr>
      <vt:lpstr>Yayın Teşviki Alt Komisyonu Raporu</vt:lpstr>
      <vt:lpstr>Yayın Teşviki Alt Komisyonu Raporu</vt:lpstr>
      <vt:lpstr>Yayın Teşviki Alt Komisyonu Raporu</vt:lpstr>
      <vt:lpstr>Yayın Teşviki Alt Komisyonu Raporu</vt:lpstr>
      <vt:lpstr>Öğretim Elemanı Yetiştirme Programı Alt Komisyon Raporu</vt:lpstr>
      <vt:lpstr>Teknoloji, Inovasyon ve Yaratıcılık Alt Komisyonu Raporu</vt:lpstr>
      <vt:lpstr>Teknoloji, Inovasyon ve Yaratıcılık Alt Komisyonu Raporu</vt:lpstr>
      <vt:lpstr>Teknoloji, Inovasyon ve yaratıcılık Alt Komisyonu Raporu</vt:lpstr>
      <vt:lpstr>Çekirdek Ekip</vt:lpstr>
      <vt:lpstr> TEŞEKKÜRLER...</vt:lpstr>
      <vt:lpstr>Slide 61</vt:lpstr>
      <vt:lpstr>Slide 62</vt:lpstr>
      <vt:lpstr>Slide 63</vt:lpstr>
      <vt:lpstr>Slide 64</vt:lpstr>
      <vt:lpstr>Slide 65</vt:lpstr>
      <vt:lpstr>Slide 66</vt:lpstr>
      <vt:lpstr>Slide 67</vt:lpstr>
      <vt:lpstr>Slide 68</vt:lpstr>
      <vt:lpstr>Slide 69</vt:lpstr>
      <vt:lpstr>Slide 70</vt:lpstr>
      <vt:lpstr>Çekirdek Ekip</vt:lpstr>
      <vt:lpstr>Slide 72</vt:lpstr>
      <vt:lpstr>Slide 73</vt:lpstr>
      <vt:lpstr>Slide 74</vt:lpstr>
      <vt:lpstr>Slide 75</vt:lpstr>
      <vt:lpstr>Slide 76</vt:lpstr>
      <vt:lpstr>Slide 77</vt:lpstr>
      <vt:lpstr>Slide 78</vt:lpstr>
      <vt:lpstr>Slide 79</vt:lpstr>
      <vt:lpstr>Slide 80</vt:lpstr>
      <vt:lpstr>Slide 81</vt:lpstr>
      <vt:lpstr>Çalışma Grubu</vt:lpstr>
      <vt:lpstr>Çekirdek Ekip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KALİTE GELİŞTİRME VE AKREDİTASYON GRUBU Kaalite İyileştirme Alanları</dc:title>
  <dc:creator>bid</dc:creator>
  <cp:lastModifiedBy>bid</cp:lastModifiedBy>
  <cp:revision>16</cp:revision>
  <dcterms:created xsi:type="dcterms:W3CDTF">2016-01-20T10:02:08Z</dcterms:created>
  <dcterms:modified xsi:type="dcterms:W3CDTF">2016-01-21T08:17:48Z</dcterms:modified>
</cp:coreProperties>
</file>